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4" r:id="rId6"/>
    <p:sldId id="267" r:id="rId7"/>
    <p:sldId id="268" r:id="rId8"/>
    <p:sldId id="330" r:id="rId9"/>
    <p:sldId id="265" r:id="rId10"/>
    <p:sldId id="262" r:id="rId11"/>
    <p:sldId id="263"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6" r:id="rId50"/>
    <p:sldId id="305" r:id="rId51"/>
    <p:sldId id="307" r:id="rId52"/>
    <p:sldId id="308" r:id="rId53"/>
    <p:sldId id="309" r:id="rId54"/>
    <p:sldId id="310" r:id="rId55"/>
    <p:sldId id="311" r:id="rId56"/>
    <p:sldId id="312" r:id="rId57"/>
    <p:sldId id="313" r:id="rId58"/>
    <p:sldId id="314" r:id="rId59"/>
    <p:sldId id="315" r:id="rId60"/>
    <p:sldId id="331" r:id="rId61"/>
    <p:sldId id="316" r:id="rId62"/>
    <p:sldId id="317" r:id="rId63"/>
    <p:sldId id="318" r:id="rId64"/>
    <p:sldId id="319" r:id="rId65"/>
    <p:sldId id="320" r:id="rId66"/>
    <p:sldId id="321" r:id="rId67"/>
    <p:sldId id="322" r:id="rId68"/>
    <p:sldId id="323" r:id="rId69"/>
    <p:sldId id="324" r:id="rId70"/>
    <p:sldId id="325" r:id="rId71"/>
    <p:sldId id="326" r:id="rId72"/>
    <p:sldId id="332" r:id="rId73"/>
    <p:sldId id="334" r:id="rId74"/>
    <p:sldId id="335" r:id="rId75"/>
    <p:sldId id="336" r:id="rId76"/>
    <p:sldId id="333" r:id="rId77"/>
    <p:sldId id="337" r:id="rId78"/>
    <p:sldId id="338" r:id="rId79"/>
    <p:sldId id="339" r:id="rId80"/>
    <p:sldId id="327" r:id="rId81"/>
    <p:sldId id="328" r:id="rId82"/>
    <p:sldId id="329" r:id="rId83"/>
    <p:sldId id="340" r:id="rId84"/>
    <p:sldId id="341" r:id="rId85"/>
    <p:sldId id="342" r:id="rId86"/>
    <p:sldId id="343" r:id="rId87"/>
    <p:sldId id="344" r:id="rId88"/>
    <p:sldId id="34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0"/>
  </p:normalViewPr>
  <p:slideViewPr>
    <p:cSldViewPr>
      <p:cViewPr varScale="1">
        <p:scale>
          <a:sx n="69" d="100"/>
          <a:sy n="69" d="100"/>
        </p:scale>
        <p:origin x="-135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0596EB-B96E-4E09-B411-A5071F0634D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596EB-B96E-4E09-B411-A5071F0634D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596EB-B96E-4E09-B411-A5071F0634D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0596EB-B96E-4E09-B411-A5071F0634D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0596EB-B96E-4E09-B411-A5071F0634D0}"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0596EB-B96E-4E09-B411-A5071F0634D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596EB-B96E-4E09-B411-A5071F0634D0}"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0596EB-B96E-4E09-B411-A5071F0634D0}"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596EB-B96E-4E09-B411-A5071F0634D0}"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596EB-B96E-4E09-B411-A5071F0634D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0596EB-B96E-4E09-B411-A5071F0634D0}"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131351-5DFB-4FD2-A457-C852836B400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596EB-B96E-4E09-B411-A5071F0634D0}"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31351-5DFB-4FD2-A457-C852836B40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educba.com/career-in-c-programm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avatpoint.com/encapsul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javatpoint.com/inheritance-in-jav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javatpoint.com/runtime-polymorphism-in-jav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geeksforgeeks.org/enumeration-in-cpp/"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https://www.simplilearn.com/tutorials/cpp-tutorial/cpp-enum" TargetMode="External"/><Relationship Id="rId4" Type="http://schemas.openxmlformats.org/officeDocument/2006/relationships/hyperlink" Target="https://www.educba.com/enum-in-c-plus-plus/"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tpcg.io/fQ1In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javatpoint.com/object-and-class-in-java"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javatpoint.com/object-and-class-in-java"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1"/>
            <a:ext cx="7772400" cy="762000"/>
          </a:xfrm>
        </p:spPr>
        <p:txBody>
          <a:bodyPr>
            <a:normAutofit fontScale="90000"/>
          </a:bodyPr>
          <a:lstStyle/>
          <a:p>
            <a:r>
              <a:rPr lang="en-US" b="1" dirty="0" smtClean="0"/>
              <a:t/>
            </a:r>
            <a:br>
              <a:rPr lang="en-US" b="1" dirty="0" smtClean="0"/>
            </a:br>
            <a:r>
              <a:rPr lang="en-US" b="1" dirty="0" smtClean="0"/>
              <a:t>Introduction </a:t>
            </a:r>
            <a:r>
              <a:rPr lang="en-US" b="1" dirty="0"/>
              <a:t>To C++</a:t>
            </a:r>
            <a:br>
              <a:rPr lang="en-US" b="1" dirty="0"/>
            </a:br>
            <a:endParaRPr lang="en-US" dirty="0"/>
          </a:p>
        </p:txBody>
      </p:sp>
      <p:sp>
        <p:nvSpPr>
          <p:cNvPr id="3" name="Subtitle 2"/>
          <p:cNvSpPr>
            <a:spLocks noGrp="1"/>
          </p:cNvSpPr>
          <p:nvPr>
            <p:ph type="subTitle" idx="1"/>
          </p:nvPr>
        </p:nvSpPr>
        <p:spPr>
          <a:xfrm>
            <a:off x="533400" y="1600200"/>
            <a:ext cx="8077200" cy="4724400"/>
          </a:xfrm>
        </p:spPr>
        <p:txBody>
          <a:bodyPr/>
          <a:lstStyle/>
          <a:p>
            <a:pPr algn="just">
              <a:buFont typeface="Arial" pitchFamily="34" charset="0"/>
              <a:buChar char="•"/>
            </a:pPr>
            <a:r>
              <a:rPr lang="en-US" dirty="0">
                <a:solidFill>
                  <a:schemeClr val="tx1"/>
                </a:solidFill>
              </a:rPr>
              <a:t>C++ is one of the most flexible and efficient general-purpose programming languages, which is a superset of </a:t>
            </a:r>
            <a:r>
              <a:rPr lang="en-US" dirty="0">
                <a:solidFill>
                  <a:schemeClr val="tx1"/>
                </a:solidFill>
                <a:hlinkClick r:id="rId2"/>
              </a:rPr>
              <a:t>C programming language</a:t>
            </a:r>
            <a:r>
              <a:rPr lang="en-US" dirty="0">
                <a:solidFill>
                  <a:schemeClr val="tx1"/>
                </a:solidFill>
              </a:rPr>
              <a:t> where most tools and libraries supported in C could be used in C++ as well</a:t>
            </a:r>
            <a:r>
              <a:rPr lang="en-US" dirty="0" smtClean="0">
                <a:solidFill>
                  <a:schemeClr val="tx1"/>
                </a:solidFill>
              </a:rPr>
              <a:t>.</a:t>
            </a:r>
          </a:p>
          <a:p>
            <a:pPr algn="just">
              <a:buFont typeface="Arial" pitchFamily="34" charset="0"/>
              <a:buChar char="•"/>
            </a:pPr>
            <a:r>
              <a:rPr lang="en-US" dirty="0" smtClean="0">
                <a:solidFill>
                  <a:schemeClr val="tx1"/>
                </a:solidFill>
              </a:rPr>
              <a:t> </a:t>
            </a:r>
            <a:r>
              <a:rPr lang="en-US" dirty="0">
                <a:solidFill>
                  <a:schemeClr val="tx1"/>
                </a:solidFill>
              </a:rPr>
              <a:t>This introduction to the </a:t>
            </a:r>
            <a:r>
              <a:rPr lang="en-US" dirty="0" err="1">
                <a:solidFill>
                  <a:schemeClr val="tx1"/>
                </a:solidFill>
              </a:rPr>
              <a:t>c++</a:t>
            </a:r>
            <a:r>
              <a:rPr lang="en-US" dirty="0">
                <a:solidFill>
                  <a:schemeClr val="tx1"/>
                </a:solidFill>
              </a:rPr>
              <a:t> article is divided into several sections starting from a general overview of the language to its advantages and disadvantages.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Encapsulation</a:t>
            </a:r>
          </a:p>
          <a:p>
            <a:r>
              <a:rPr lang="en-US" dirty="0" smtClean="0">
                <a:hlinkClick r:id="rId2"/>
              </a:rPr>
              <a:t>Encapsulation</a:t>
            </a:r>
            <a:r>
              <a:rPr lang="en-US" dirty="0" smtClean="0"/>
              <a:t> is a mechanism that allows us to bind data and functions of a class into an entity. It protects data and functions from outside interference and misuse. Therefore, it also provides security. A class is the best example of encapsulation.</a:t>
            </a:r>
          </a:p>
          <a:p>
            <a:endParaRPr lang="en-US" dirty="0"/>
          </a:p>
        </p:txBody>
      </p:sp>
      <p:pic>
        <p:nvPicPr>
          <p:cNvPr id="4" name="Picture 3" descr="What is Object-Oriented Programming"/>
          <p:cNvPicPr/>
          <p:nvPr/>
        </p:nvPicPr>
        <p:blipFill>
          <a:blip r:embed="rId3"/>
          <a:srcRect/>
          <a:stretch>
            <a:fillRect/>
          </a:stretch>
        </p:blipFill>
        <p:spPr bwMode="auto">
          <a:xfrm>
            <a:off x="3124200" y="4191000"/>
            <a:ext cx="276479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Inheritance</a:t>
            </a:r>
          </a:p>
          <a:p>
            <a:r>
              <a:rPr lang="en-US" dirty="0" smtClean="0"/>
              <a:t>The concept allows us to inherit or acquire the properties of an existing class (parent class) into a newly created class (child class). It is known as </a:t>
            </a:r>
            <a:r>
              <a:rPr lang="en-US" b="1" dirty="0" smtClean="0">
                <a:hlinkClick r:id="rId2"/>
              </a:rPr>
              <a:t>inheritance</a:t>
            </a:r>
            <a:r>
              <a:rPr lang="en-US" dirty="0" smtClean="0"/>
              <a:t>. It provides code reusability.</a:t>
            </a:r>
          </a:p>
          <a:p>
            <a:endParaRPr lang="en-US" dirty="0"/>
          </a:p>
        </p:txBody>
      </p:sp>
      <p:pic>
        <p:nvPicPr>
          <p:cNvPr id="4" name="Picture 3" descr="What is Object-Oriented Programming"/>
          <p:cNvPicPr/>
          <p:nvPr/>
        </p:nvPicPr>
        <p:blipFill>
          <a:blip r:embed="rId3"/>
          <a:srcRect/>
          <a:stretch>
            <a:fillRect/>
          </a:stretch>
        </p:blipFill>
        <p:spPr bwMode="auto">
          <a:xfrm>
            <a:off x="2209800" y="3810000"/>
            <a:ext cx="4615180" cy="27216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Polymorphism</a:t>
            </a:r>
          </a:p>
          <a:p>
            <a:r>
              <a:rPr lang="en-US" dirty="0" smtClean="0"/>
              <a:t>The word </a:t>
            </a:r>
            <a:r>
              <a:rPr lang="en-US" b="1" dirty="0" smtClean="0">
                <a:hlinkClick r:id="rId2"/>
              </a:rPr>
              <a:t>polymorphism</a:t>
            </a:r>
            <a:r>
              <a:rPr lang="en-US" dirty="0" smtClean="0"/>
              <a:t> is derived from the two words i.e. </a:t>
            </a:r>
            <a:r>
              <a:rPr lang="en-US" b="1" dirty="0" smtClean="0"/>
              <a:t>ploy</a:t>
            </a:r>
            <a:r>
              <a:rPr lang="en-US" dirty="0" smtClean="0"/>
              <a:t> and </a:t>
            </a:r>
            <a:r>
              <a:rPr lang="en-US" b="1" dirty="0" smtClean="0"/>
              <a:t>morphs</a:t>
            </a:r>
            <a:r>
              <a:rPr lang="en-US" dirty="0" smtClean="0"/>
              <a:t>. Poly means many and morphs means forms. It allows us to create methods with the same name but different method signatures. It allows the developer to create clean, sensible, readable, and resilient code.</a:t>
            </a:r>
          </a:p>
          <a:p>
            <a:endParaRPr lang="en-US" dirty="0"/>
          </a:p>
        </p:txBody>
      </p:sp>
      <p:pic>
        <p:nvPicPr>
          <p:cNvPr id="4" name="Picture 3" descr="What is Object-Oriented Programming"/>
          <p:cNvPicPr/>
          <p:nvPr/>
        </p:nvPicPr>
        <p:blipFill>
          <a:blip r:embed="rId3"/>
          <a:srcRect/>
          <a:stretch>
            <a:fillRect/>
          </a:stretch>
        </p:blipFill>
        <p:spPr bwMode="auto">
          <a:xfrm>
            <a:off x="1600200" y="4191000"/>
            <a:ext cx="5712460" cy="23990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types</a:t>
            </a:r>
            <a:endParaRPr lang="en-US" dirty="0"/>
          </a:p>
        </p:txBody>
      </p:sp>
      <p:sp>
        <p:nvSpPr>
          <p:cNvPr id="3" name="Content Placeholder 2"/>
          <p:cNvSpPr>
            <a:spLocks noGrp="1"/>
          </p:cNvSpPr>
          <p:nvPr>
            <p:ph idx="1"/>
          </p:nvPr>
        </p:nvSpPr>
        <p:spPr/>
        <p:txBody>
          <a:bodyPr/>
          <a:lstStyle/>
          <a:p>
            <a:pPr algn="just"/>
            <a:r>
              <a:rPr lang="en-US" dirty="0" smtClean="0"/>
              <a:t>Data types in any of the language mean that what are the various type of data the variables can have in that particular language. </a:t>
            </a:r>
          </a:p>
          <a:p>
            <a:pPr algn="just"/>
            <a:r>
              <a:rPr lang="en-US" dirty="0" smtClean="0"/>
              <a:t>Information is stored in computer memory with different </a:t>
            </a:r>
            <a:r>
              <a:rPr lang="en-US" b="1" dirty="0" smtClean="0"/>
              <a:t>data types</a:t>
            </a:r>
            <a:r>
              <a:rPr lang="en-US" dirty="0" smtClean="0"/>
              <a:t>. </a:t>
            </a:r>
          </a:p>
          <a:p>
            <a:pPr algn="just"/>
            <a:r>
              <a:rPr lang="en-US" dirty="0" smtClean="0"/>
              <a:t>Whenever a variable is declared it becomes necessary to define a data type that what will be the type of data that variable can hold.</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Primary(Built-in) Data Types</a:t>
            </a:r>
            <a:endParaRPr lang="en-US" dirty="0"/>
          </a:p>
        </p:txBody>
      </p:sp>
      <p:sp>
        <p:nvSpPr>
          <p:cNvPr id="3" name="Content Placeholder 2"/>
          <p:cNvSpPr>
            <a:spLocks noGrp="1"/>
          </p:cNvSpPr>
          <p:nvPr>
            <p:ph idx="1"/>
          </p:nvPr>
        </p:nvSpPr>
        <p:spPr/>
        <p:txBody>
          <a:bodyPr/>
          <a:lstStyle/>
          <a:p>
            <a:r>
              <a:rPr lang="en-US" dirty="0" smtClean="0"/>
              <a:t>character</a:t>
            </a:r>
          </a:p>
          <a:p>
            <a:r>
              <a:rPr lang="en-US" dirty="0" smtClean="0"/>
              <a:t>integer</a:t>
            </a:r>
          </a:p>
          <a:p>
            <a:r>
              <a:rPr lang="en-US" dirty="0" smtClean="0"/>
              <a:t>floating point</a:t>
            </a:r>
          </a:p>
          <a:p>
            <a:r>
              <a:rPr lang="en-US" dirty="0" err="1" smtClean="0"/>
              <a:t>boolean</a:t>
            </a:r>
            <a:endParaRPr lang="en-US" dirty="0" smtClean="0"/>
          </a:p>
          <a:p>
            <a:r>
              <a:rPr lang="en-US" dirty="0" smtClean="0"/>
              <a:t>double floating point</a:t>
            </a:r>
          </a:p>
          <a:p>
            <a:r>
              <a:rPr lang="en-US" dirty="0" smtClean="0"/>
              <a:t>void</a:t>
            </a:r>
          </a:p>
          <a:p>
            <a:r>
              <a:rPr lang="en-US" dirty="0" smtClean="0"/>
              <a:t>wide character</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b="1" dirty="0" smtClean="0"/>
              <a:t>User Defined Data Types:</a:t>
            </a:r>
            <a:endParaRPr lang="en-US" dirty="0" smtClean="0"/>
          </a:p>
          <a:p>
            <a:pPr lvl="1"/>
            <a:r>
              <a:rPr lang="en-US" dirty="0" smtClean="0"/>
              <a:t>Structure</a:t>
            </a:r>
          </a:p>
          <a:p>
            <a:pPr lvl="1"/>
            <a:r>
              <a:rPr lang="en-US" dirty="0" smtClean="0"/>
              <a:t>Union</a:t>
            </a:r>
          </a:p>
          <a:p>
            <a:pPr lvl="1"/>
            <a:r>
              <a:rPr lang="en-US" dirty="0" smtClean="0"/>
              <a:t>Class</a:t>
            </a:r>
          </a:p>
          <a:p>
            <a:pPr lvl="1"/>
            <a:r>
              <a:rPr lang="en-US" dirty="0" smtClean="0"/>
              <a:t>Enumeration</a:t>
            </a:r>
          </a:p>
          <a:p>
            <a:r>
              <a:rPr lang="en-US" b="1" dirty="0" smtClean="0"/>
              <a:t>Derived Data Types:</a:t>
            </a:r>
            <a:endParaRPr lang="en-US" dirty="0" smtClean="0"/>
          </a:p>
          <a:p>
            <a:pPr lvl="1"/>
            <a:r>
              <a:rPr lang="en-US" dirty="0" smtClean="0"/>
              <a:t>Array</a:t>
            </a:r>
          </a:p>
          <a:p>
            <a:pPr lvl="1"/>
            <a:r>
              <a:rPr lang="en-US" dirty="0" smtClean="0"/>
              <a:t>Function</a:t>
            </a:r>
          </a:p>
          <a:p>
            <a:pPr lvl="1"/>
            <a:r>
              <a:rPr lang="en-US" dirty="0" smtClean="0"/>
              <a:t>Pointer</a:t>
            </a:r>
          </a:p>
          <a:p>
            <a:pPr lvl="1"/>
            <a:r>
              <a:rPr lang="en-US" dirty="0" smtClean="0"/>
              <a:t>Reference</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20656" t="16836" r="26336" b="29288"/>
          <a:stretch>
            <a:fillRect/>
          </a:stretch>
        </p:blipFill>
        <p:spPr bwMode="auto">
          <a:xfrm>
            <a:off x="609600" y="762000"/>
            <a:ext cx="784860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24074" t="12619" r="32407" b="14918"/>
          <a:stretch>
            <a:fillRect/>
          </a:stretch>
        </p:blipFill>
        <p:spPr bwMode="auto">
          <a:xfrm>
            <a:off x="457200" y="533400"/>
            <a:ext cx="7848600"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23148" t="21677" r="31481" b="32210"/>
          <a:stretch>
            <a:fillRect/>
          </a:stretch>
        </p:blipFill>
        <p:spPr bwMode="auto">
          <a:xfrm>
            <a:off x="762000" y="533400"/>
            <a:ext cx="7848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23148" t="38969" r="34259" b="23152"/>
          <a:stretch>
            <a:fillRect/>
          </a:stretch>
        </p:blipFill>
        <p:spPr bwMode="auto">
          <a:xfrm>
            <a:off x="609600" y="685800"/>
            <a:ext cx="7620000" cy="5562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
            </a:r>
            <a:br>
              <a:rPr lang="en-US" b="1" dirty="0" smtClean="0"/>
            </a:br>
            <a:r>
              <a:rPr lang="en-US" b="1" dirty="0" smtClean="0"/>
              <a:t>Overview </a:t>
            </a:r>
            <a:r>
              <a:rPr lang="en-US" b="1" dirty="0"/>
              <a:t>of C</a:t>
            </a:r>
            <a:r>
              <a:rPr lang="en-US" b="1" dirty="0" smtClean="0"/>
              <a:t>++/OOPs</a:t>
            </a:r>
            <a:r>
              <a:rPr lang="en-US" b="1" dirty="0"/>
              <a:t/>
            </a:r>
            <a:br>
              <a:rPr lang="en-US" b="1" dirty="0"/>
            </a:b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20000"/>
          </a:bodyPr>
          <a:lstStyle/>
          <a:p>
            <a:pPr algn="just"/>
            <a:r>
              <a:rPr lang="en-US" dirty="0"/>
              <a:t>The advent of C++ happened in 1983 when </a:t>
            </a:r>
            <a:r>
              <a:rPr lang="en-US" dirty="0" err="1"/>
              <a:t>Bjarne</a:t>
            </a:r>
            <a:r>
              <a:rPr lang="en-US" dirty="0"/>
              <a:t> </a:t>
            </a:r>
            <a:r>
              <a:rPr lang="en-US" dirty="0" err="1"/>
              <a:t>Stroustrup</a:t>
            </a:r>
            <a:r>
              <a:rPr lang="en-US" dirty="0"/>
              <a:t> started working with ‘C with classes, which later got renamed to C++ that had few additional features like operator overloading, BCPL </a:t>
            </a:r>
            <a:r>
              <a:rPr lang="en-US" dirty="0" smtClean="0"/>
              <a:t>(Basic Combined Programming Language) style comments.</a:t>
            </a:r>
          </a:p>
          <a:p>
            <a:pPr algn="just"/>
            <a:r>
              <a:rPr lang="en-US" dirty="0"/>
              <a:t>The idea behind C++ is that it is a compiled language which means the source program is compiled to produce object files that yield an executable program after getting combined by a linker. </a:t>
            </a:r>
            <a:endParaRPr lang="en-US" dirty="0" smtClean="0"/>
          </a:p>
          <a:p>
            <a:pPr algn="just"/>
            <a:r>
              <a:rPr lang="en-US" dirty="0" smtClean="0"/>
              <a:t>The </a:t>
            </a:r>
            <a:r>
              <a:rPr lang="en-US" dirty="0"/>
              <a:t>image below gives an idea of a program compilation in 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23496" t="18520" r="32015" b="22553"/>
          <a:stretch>
            <a:fillRect/>
          </a:stretch>
        </p:blipFill>
        <p:spPr bwMode="auto">
          <a:xfrm>
            <a:off x="609600" y="609600"/>
            <a:ext cx="7848600" cy="5257800"/>
          </a:xfrm>
          <a:prstGeom prst="rect">
            <a:avLst/>
          </a:prstGeom>
          <a:noFill/>
          <a:ln w="9525">
            <a:noFill/>
            <a:miter lim="800000"/>
            <a:headEnd/>
            <a:tailEnd/>
          </a:ln>
          <a:effectLst/>
        </p:spPr>
      </p:pic>
      <p:sp>
        <p:nvSpPr>
          <p:cNvPr id="2"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 tIns="0" rIns="12696" bIns="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111111"/>
                </a:solidFill>
                <a:effectLst/>
                <a:latin typeface="-apple-system"/>
                <a:cs typeface="Arial" pitchFamily="34" charset="0"/>
              </a:rPr>
              <a:t>In this example, the name of the enumeration is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season</a:t>
            </a:r>
            <a:r>
              <a:rPr kumimoji="0" lang="en-US" sz="1200" b="0" i="0" u="none" strike="noStrike" cap="none" normalizeH="0" baseline="0" smtClean="0">
                <a:ln>
                  <a:noFill/>
                </a:ln>
                <a:solidFill>
                  <a:srgbClr val="111111"/>
                </a:solidFill>
                <a:effectLst/>
                <a:latin typeface="-apple-system"/>
                <a:cs typeface="Arial" pitchFamily="34" charset="0"/>
              </a:rPr>
              <a:t>. The values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spring</a:t>
            </a:r>
            <a:r>
              <a:rPr kumimoji="0" lang="en-US" sz="1200" b="0" i="0" u="none" strike="noStrike" cap="none" normalizeH="0" baseline="0" smtClean="0">
                <a:ln>
                  <a:noFill/>
                </a:ln>
                <a:solidFill>
                  <a:srgbClr val="111111"/>
                </a:solidFill>
                <a:effectLst/>
                <a:latin typeface="-apple-system"/>
                <a:cs typeface="Arial" pitchFamily="34" charset="0"/>
              </a:rPr>
              <a:t>,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summer</a:t>
            </a:r>
            <a:r>
              <a:rPr kumimoji="0" lang="en-US" sz="1200" b="0" i="0" u="none" strike="noStrike" cap="none" normalizeH="0" baseline="0" smtClean="0">
                <a:ln>
                  <a:noFill/>
                </a:ln>
                <a:solidFill>
                  <a:srgbClr val="111111"/>
                </a:solidFill>
                <a:effectLst/>
                <a:latin typeface="-apple-system"/>
                <a:cs typeface="Arial" pitchFamily="34" charset="0"/>
              </a:rPr>
              <a:t>,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autumn</a:t>
            </a:r>
            <a:r>
              <a:rPr kumimoji="0" lang="en-US" sz="1200" b="0" i="0" u="none" strike="noStrike" cap="none" normalizeH="0" baseline="0" smtClean="0">
                <a:ln>
                  <a:noFill/>
                </a:ln>
                <a:solidFill>
                  <a:srgbClr val="111111"/>
                </a:solidFill>
                <a:effectLst/>
                <a:latin typeface="-apple-system"/>
                <a:cs typeface="Arial" pitchFamily="34" charset="0"/>
              </a:rPr>
              <a:t>, and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winter</a:t>
            </a:r>
            <a:r>
              <a:rPr kumimoji="0" lang="en-US" sz="1200" b="0" i="0" u="none" strike="noStrike" cap="none" normalizeH="0" baseline="0" smtClean="0">
                <a:ln>
                  <a:noFill/>
                </a:ln>
                <a:solidFill>
                  <a:srgbClr val="111111"/>
                </a:solidFill>
                <a:effectLst/>
                <a:latin typeface="-apple-system"/>
                <a:cs typeface="Arial" pitchFamily="34" charset="0"/>
              </a:rPr>
              <a:t> are values of type </a:t>
            </a:r>
            <a:r>
              <a:rPr kumimoji="0" lang="en-US" sz="1000" b="0" i="0" u="none" strike="noStrike" cap="none" normalizeH="0" baseline="0" smtClean="0">
                <a:ln>
                  <a:noFill/>
                </a:ln>
                <a:solidFill>
                  <a:srgbClr val="111111"/>
                </a:solidFill>
                <a:effectLst/>
                <a:latin typeface="Arial Unicode MS" pitchFamily="34" charset="-128"/>
                <a:cs typeface="Arial" pitchFamily="34" charset="0"/>
              </a:rPr>
              <a:t>season</a:t>
            </a:r>
            <a:r>
              <a:rPr kumimoji="0" lang="en-US" sz="1200" b="0" i="0" u="none" strike="noStrike" cap="none" normalizeH="0" baseline="0" smtClean="0">
                <a:ln>
                  <a:noFill/>
                </a:ln>
                <a:solidFill>
                  <a:srgbClr val="111111"/>
                </a:solidFill>
                <a:effectLst/>
                <a:latin typeface="-apple-system"/>
                <a:cs typeface="Arial" pitchFamily="34" charset="0"/>
              </a:rPr>
              <a:t>. </a:t>
            </a:r>
            <a:r>
              <a:rPr kumimoji="0" lang="en-US" sz="1200" b="0" i="0" u="none" strike="noStrike" cap="none" normalizeH="0" baseline="0" smtClean="0">
                <a:ln>
                  <a:noFill/>
                </a:ln>
                <a:solidFill>
                  <a:schemeClr val="tx1"/>
                </a:solidFill>
                <a:effectLst/>
                <a:latin typeface="-apple-system"/>
                <a:cs typeface="Arial" pitchFamily="34" charset="0"/>
                <a:hlinkClick r:id="rId3"/>
              </a:rPr>
              <a:t>By default, </a:t>
            </a:r>
            <a:r>
              <a:rPr kumimoji="0" lang="en-US" sz="1000" b="0" i="0" u="none" strike="noStrike" cap="none" normalizeH="0" baseline="0" smtClean="0">
                <a:ln>
                  <a:noFill/>
                </a:ln>
                <a:solidFill>
                  <a:schemeClr val="tx1"/>
                </a:solidFill>
                <a:effectLst/>
                <a:latin typeface="Arial Unicode MS" pitchFamily="34" charset="-128"/>
                <a:cs typeface="Arial" pitchFamily="34" charset="0"/>
                <a:hlinkClick r:id="rId3"/>
              </a:rPr>
              <a:t>spring</a:t>
            </a:r>
            <a:r>
              <a:rPr kumimoji="0" lang="en-US" sz="1200" b="0" i="0" u="none" strike="noStrike" cap="none" normalizeH="0" baseline="0" smtClean="0">
                <a:ln>
                  <a:noFill/>
                </a:ln>
                <a:solidFill>
                  <a:schemeClr val="tx1"/>
                </a:solidFill>
                <a:effectLst/>
                <a:latin typeface="-apple-system"/>
                <a:cs typeface="Arial" pitchFamily="34" charset="0"/>
                <a:hlinkClick r:id="rId3"/>
              </a:rPr>
              <a:t> is 0, </a:t>
            </a:r>
            <a:r>
              <a:rPr kumimoji="0" lang="en-US" sz="1000" b="0" i="0" u="none" strike="noStrike" cap="none" normalizeH="0" baseline="0" smtClean="0">
                <a:ln>
                  <a:noFill/>
                </a:ln>
                <a:solidFill>
                  <a:schemeClr val="tx1"/>
                </a:solidFill>
                <a:effectLst/>
                <a:latin typeface="Arial Unicode MS" pitchFamily="34" charset="-128"/>
                <a:cs typeface="Arial" pitchFamily="34" charset="0"/>
                <a:hlinkClick r:id="rId3"/>
              </a:rPr>
              <a:t>summer</a:t>
            </a:r>
            <a:r>
              <a:rPr kumimoji="0" lang="en-US" sz="1200" b="0" i="0" u="none" strike="noStrike" cap="none" normalizeH="0" baseline="0" smtClean="0">
                <a:ln>
                  <a:noFill/>
                </a:ln>
                <a:solidFill>
                  <a:schemeClr val="tx1"/>
                </a:solidFill>
                <a:effectLst/>
                <a:latin typeface="-apple-system"/>
                <a:cs typeface="Arial" pitchFamily="34" charset="0"/>
                <a:hlinkClick r:id="rId3"/>
              </a:rPr>
              <a:t> is 1 and so on</a:t>
            </a:r>
            <a:r>
              <a:rPr kumimoji="0" lang="en-US" sz="1200" b="0" i="0" u="none" strike="noStrike" cap="none" normalizeH="0" baseline="30000" smtClean="0">
                <a:ln>
                  <a:noFill/>
                </a:ln>
                <a:solidFill>
                  <a:schemeClr val="tx1"/>
                </a:solidFill>
                <a:effectLst/>
                <a:latin typeface="-apple-system"/>
                <a:cs typeface="Arial" pitchFamily="34" charset="0"/>
                <a:hlinkClick r:id="rId3"/>
              </a:rPr>
              <a:t>1</a:t>
            </a:r>
            <a:r>
              <a:rPr kumimoji="0" lang="en-US" sz="1200" b="0" i="0" u="none" strike="noStrike" cap="none" normalizeH="0" baseline="30000" smtClean="0">
                <a:ln>
                  <a:noFill/>
                </a:ln>
                <a:solidFill>
                  <a:schemeClr val="tx1"/>
                </a:solidFill>
                <a:effectLst/>
                <a:latin typeface="-apple-system"/>
                <a:cs typeface="Arial" pitchFamily="34" charset="0"/>
                <a:hlinkClick r:id="rId4"/>
              </a:rPr>
              <a:t>2</a:t>
            </a:r>
            <a:r>
              <a:rPr kumimoji="0" lang="en-US" sz="1200" b="0" i="0" u="sng" strike="noStrike" cap="none" normalizeH="0" baseline="30000" smtClean="0">
                <a:ln>
                  <a:noFill/>
                </a:ln>
                <a:solidFill>
                  <a:schemeClr val="tx1"/>
                </a:solidFill>
                <a:effectLst/>
                <a:latin typeface="-apple-system"/>
                <a:cs typeface="Arial" pitchFamily="34" charset="0"/>
                <a:hlinkClick r:id="rId5"/>
              </a:rPr>
              <a:t>3</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Operators in C++</a:t>
            </a:r>
            <a:br>
              <a:rPr lang="en-US" b="1" dirty="0" smtClean="0"/>
            </a:br>
            <a:endParaRPr lang="en-US" dirty="0"/>
          </a:p>
        </p:txBody>
      </p:sp>
      <p:sp>
        <p:nvSpPr>
          <p:cNvPr id="3" name="Content Placeholder 2"/>
          <p:cNvSpPr>
            <a:spLocks noGrp="1"/>
          </p:cNvSpPr>
          <p:nvPr>
            <p:ph idx="1"/>
          </p:nvPr>
        </p:nvSpPr>
        <p:spPr>
          <a:xfrm>
            <a:off x="457200" y="1219200"/>
            <a:ext cx="8229600" cy="4906963"/>
          </a:xfrm>
        </p:spPr>
        <p:txBody>
          <a:bodyPr/>
          <a:lstStyle/>
          <a:p>
            <a:r>
              <a:rPr lang="en-US" dirty="0" smtClean="0"/>
              <a:t>Operator represents an action. For example + is an operator that represents addition.</a:t>
            </a:r>
          </a:p>
          <a:p>
            <a:r>
              <a:rPr lang="en-US" dirty="0" smtClean="0"/>
              <a:t> An operator works on two or more operands and produce an output. </a:t>
            </a:r>
          </a:p>
          <a:p>
            <a:r>
              <a:rPr lang="en-US" dirty="0" smtClean="0"/>
              <a:t>For example 3+4+5 here + operator works on three operands and produce 12 as output.</a:t>
            </a:r>
          </a:p>
          <a:p>
            <a:endParaRPr lang="en-US" dirty="0"/>
          </a:p>
        </p:txBody>
      </p:sp>
      <p:pic>
        <p:nvPicPr>
          <p:cNvPr id="4" name="Picture 2"/>
          <p:cNvPicPr>
            <a:picLocks noChangeAspect="1" noChangeArrowheads="1"/>
          </p:cNvPicPr>
          <p:nvPr/>
        </p:nvPicPr>
        <p:blipFill>
          <a:blip r:embed="rId2"/>
          <a:srcRect l="16870" t="30305" r="28229" b="34339"/>
          <a:stretch>
            <a:fillRect/>
          </a:stretch>
        </p:blipFill>
        <p:spPr bwMode="auto">
          <a:xfrm>
            <a:off x="914400" y="4419600"/>
            <a:ext cx="7239000" cy="198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33400"/>
            <a:ext cx="8229600" cy="5592763"/>
          </a:xfrm>
        </p:spPr>
        <p:txBody>
          <a:bodyPr/>
          <a:lstStyle/>
          <a:p>
            <a:pPr marL="514350" indent="-514350">
              <a:buAutoNum type="arabicParenR"/>
            </a:pPr>
            <a:r>
              <a:rPr lang="en-US" dirty="0" smtClean="0"/>
              <a:t>Basic Arithmetic Operators</a:t>
            </a:r>
          </a:p>
          <a:p>
            <a:pPr marL="514350" indent="-514350">
              <a:buNone/>
            </a:pPr>
            <a:r>
              <a:rPr lang="en-US" dirty="0" smtClean="0"/>
              <a:t>2) Assignment Operators</a:t>
            </a:r>
          </a:p>
          <a:p>
            <a:pPr marL="514350" indent="-514350">
              <a:buNone/>
            </a:pPr>
            <a:r>
              <a:rPr lang="en-US" dirty="0" smtClean="0"/>
              <a:t>3) Auto-increment and Auto-decrement Operators</a:t>
            </a:r>
          </a:p>
          <a:p>
            <a:pPr marL="514350" indent="-514350">
              <a:buNone/>
            </a:pPr>
            <a:r>
              <a:rPr lang="en-US" dirty="0" smtClean="0"/>
              <a:t>4) Logical Operators</a:t>
            </a:r>
          </a:p>
          <a:p>
            <a:pPr marL="514350" indent="-514350">
              <a:buNone/>
            </a:pPr>
            <a:r>
              <a:rPr lang="en-US" dirty="0" smtClean="0"/>
              <a:t>5) Comparison (relational) operators</a:t>
            </a:r>
          </a:p>
          <a:p>
            <a:pPr marL="514350" indent="-514350">
              <a:buNone/>
            </a:pPr>
            <a:r>
              <a:rPr lang="en-US" dirty="0" smtClean="0"/>
              <a:t>6) Bitwise Operators</a:t>
            </a:r>
          </a:p>
          <a:p>
            <a:pPr marL="514350" indent="-514350">
              <a:buNone/>
            </a:pPr>
            <a:r>
              <a:rPr lang="en-US" dirty="0" smtClean="0"/>
              <a:t>7) Ternary Operator</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en-US" b="1" dirty="0" smtClean="0"/>
              <a:t>1) Basic Arithmetic Operators</a:t>
            </a:r>
          </a:p>
          <a:p>
            <a:r>
              <a:rPr lang="en-US" dirty="0" smtClean="0"/>
              <a:t>Basic arithmetic operators are: +, -, *, /, %</a:t>
            </a:r>
            <a:br>
              <a:rPr lang="en-US" dirty="0" smtClean="0"/>
            </a:br>
            <a:r>
              <a:rPr lang="en-US" b="1" dirty="0" smtClean="0"/>
              <a:t>+</a:t>
            </a:r>
            <a:r>
              <a:rPr lang="en-US" dirty="0" smtClean="0"/>
              <a:t> is for addition.</a:t>
            </a:r>
          </a:p>
          <a:p>
            <a:r>
              <a:rPr lang="en-US" b="1" dirty="0" smtClean="0"/>
              <a:t>–</a:t>
            </a:r>
            <a:r>
              <a:rPr lang="en-US" dirty="0" smtClean="0"/>
              <a:t> is for subtraction.</a:t>
            </a:r>
          </a:p>
          <a:p>
            <a:r>
              <a:rPr lang="en-US" b="1" dirty="0" smtClean="0"/>
              <a:t>*</a:t>
            </a:r>
            <a:r>
              <a:rPr lang="en-US" dirty="0" smtClean="0"/>
              <a:t> is for multiplication.</a:t>
            </a:r>
          </a:p>
          <a:p>
            <a:r>
              <a:rPr lang="en-US" b="1" dirty="0" smtClean="0"/>
              <a:t>/</a:t>
            </a:r>
            <a:r>
              <a:rPr lang="en-US" dirty="0" smtClean="0"/>
              <a:t> is for division.</a:t>
            </a:r>
          </a:p>
          <a:p>
            <a:r>
              <a:rPr lang="en-US" b="1" dirty="0" smtClean="0"/>
              <a:t>%</a:t>
            </a:r>
            <a:r>
              <a:rPr lang="en-US" dirty="0" smtClean="0"/>
              <a:t> is for modulo.</a:t>
            </a:r>
          </a:p>
          <a:p>
            <a:r>
              <a:rPr lang="en-US" b="1" dirty="0" smtClean="0"/>
              <a:t>2) Assignment Operators</a:t>
            </a:r>
          </a:p>
          <a:p>
            <a:r>
              <a:rPr lang="en-US" dirty="0" smtClean="0"/>
              <a:t>Assignments operators in C++ are: =, +=, -=, *=, /=, %=</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lnSpcReduction="10000"/>
          </a:bodyPr>
          <a:lstStyle/>
          <a:p>
            <a:r>
              <a:rPr lang="en-US" b="1" dirty="0" smtClean="0"/>
              <a:t>3) Auto-increment and Auto-decrement Operators</a:t>
            </a:r>
          </a:p>
          <a:p>
            <a:r>
              <a:rPr lang="en-US" dirty="0" smtClean="0"/>
              <a:t>++ and —</a:t>
            </a:r>
            <a:br>
              <a:rPr lang="en-US" dirty="0" smtClean="0"/>
            </a:br>
            <a:r>
              <a:rPr lang="en-US" dirty="0" smtClean="0"/>
              <a:t>num++ is equivalent to num=num+1;</a:t>
            </a:r>
          </a:p>
          <a:p>
            <a:r>
              <a:rPr lang="en-US" dirty="0" smtClean="0"/>
              <a:t>num–- is equivalent to num=num-1;</a:t>
            </a:r>
          </a:p>
          <a:p>
            <a:r>
              <a:rPr lang="en-US" b="1" dirty="0" smtClean="0"/>
              <a:t>4) Logical Operators</a:t>
            </a:r>
          </a:p>
          <a:p>
            <a:r>
              <a:rPr lang="en-US" dirty="0" smtClean="0"/>
              <a:t>Logical Operators are used with binary variables. They are mainly used in conditional statements and loops for evaluating a condition.</a:t>
            </a:r>
          </a:p>
          <a:p>
            <a:r>
              <a:rPr lang="en-US" dirty="0" smtClean="0"/>
              <a:t>Logical operators in C++ are: &amp;&amp;, ||,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r>
              <a:rPr lang="en-US" b="1" dirty="0" smtClean="0"/>
              <a:t>5) Relational operators</a:t>
            </a:r>
          </a:p>
          <a:p>
            <a:r>
              <a:rPr lang="en-US" dirty="0" smtClean="0"/>
              <a:t>We have six relational operators in C++: ==, !=, &gt;, &lt;, &gt;=, &lt;=</a:t>
            </a:r>
          </a:p>
          <a:p>
            <a:r>
              <a:rPr lang="en-US" b="1" dirty="0" smtClean="0"/>
              <a:t>==</a:t>
            </a:r>
            <a:r>
              <a:rPr lang="en-US" dirty="0" smtClean="0"/>
              <a:t> returns true if both the left side and right side are equal</a:t>
            </a:r>
          </a:p>
          <a:p>
            <a:r>
              <a:rPr lang="en-US" b="1" dirty="0" smtClean="0"/>
              <a:t>!=</a:t>
            </a:r>
            <a:r>
              <a:rPr lang="en-US" dirty="0" smtClean="0"/>
              <a:t> returns true if left side is not equal to the right side of operator.</a:t>
            </a:r>
          </a:p>
          <a:p>
            <a:r>
              <a:rPr lang="en-US" b="1" dirty="0" smtClean="0"/>
              <a:t>&gt;</a:t>
            </a:r>
            <a:r>
              <a:rPr lang="en-US" dirty="0" smtClean="0"/>
              <a:t> returns true if left side is greater than right.</a:t>
            </a:r>
          </a:p>
          <a:p>
            <a:r>
              <a:rPr lang="en-US" b="1" dirty="0" smtClean="0"/>
              <a:t>&lt;</a:t>
            </a:r>
            <a:r>
              <a:rPr lang="en-US" dirty="0" smtClean="0"/>
              <a:t> returns true if left side is less than right side.</a:t>
            </a:r>
          </a:p>
          <a:p>
            <a:r>
              <a:rPr lang="en-US" b="1" dirty="0" smtClean="0"/>
              <a:t>&gt;=</a:t>
            </a:r>
            <a:r>
              <a:rPr lang="en-US" dirty="0" smtClean="0"/>
              <a:t> returns true if left side is greater than or equal to right side.</a:t>
            </a:r>
          </a:p>
          <a:p>
            <a:r>
              <a:rPr lang="en-US" b="1" dirty="0" smtClean="0"/>
              <a:t>&lt;=</a:t>
            </a:r>
            <a:r>
              <a:rPr lang="en-US" dirty="0" smtClean="0"/>
              <a:t> returns true if left side is less than or equal to right side.</a:t>
            </a:r>
          </a:p>
          <a:p>
            <a:endParaRPr lang="en-US" dirty="0" smtClean="0"/>
          </a:p>
          <a:p>
            <a:r>
              <a:rPr lang="en-US" b="1" dirty="0" smtClean="0"/>
              <a:t>6) Bitwise Operators</a:t>
            </a:r>
          </a:p>
          <a:p>
            <a:r>
              <a:rPr lang="en-US" dirty="0" smtClean="0"/>
              <a:t>There are six bitwise Operators: &amp;, |, ^, ~, &lt;&lt;, &gt;&gt;</a:t>
            </a:r>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en-US" b="1" dirty="0" smtClean="0"/>
              <a:t>7) Ternary Operator</a:t>
            </a:r>
          </a:p>
          <a:p>
            <a:r>
              <a:rPr lang="en-US" dirty="0" smtClean="0"/>
              <a:t>This operator evaluates a </a:t>
            </a:r>
            <a:r>
              <a:rPr lang="en-US" dirty="0" err="1" smtClean="0"/>
              <a:t>boolean</a:t>
            </a:r>
            <a:r>
              <a:rPr lang="en-US" dirty="0" smtClean="0"/>
              <a:t> expression and assign the value based on the result.</a:t>
            </a:r>
            <a:br>
              <a:rPr lang="en-US" dirty="0" smtClean="0"/>
            </a:br>
            <a:r>
              <a:rPr lang="en-US" dirty="0" smtClean="0"/>
              <a:t>Syntax:</a:t>
            </a:r>
          </a:p>
          <a:p>
            <a:r>
              <a:rPr lang="en-US" dirty="0" smtClean="0"/>
              <a:t>variable num1 = (expression) ? value if true : value if </a:t>
            </a:r>
            <a:r>
              <a:rPr lang="en-US" dirty="0" err="1" smtClean="0"/>
              <a:t>falseIf</a:t>
            </a:r>
            <a:r>
              <a:rPr lang="en-US" dirty="0" smtClean="0"/>
              <a:t> the expression results true then the first value before the colon (:) is assigned to the variable num1 else the second value is assigned to the num1.</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 in C++</a:t>
            </a: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10000"/>
          </a:bodyPr>
          <a:lstStyle/>
          <a:p>
            <a:pPr algn="just"/>
            <a:r>
              <a:rPr lang="en-US" dirty="0" smtClean="0"/>
              <a:t>An expression in C++ is an order collection of operators and operands which specifies a computation. </a:t>
            </a:r>
          </a:p>
          <a:p>
            <a:pPr algn="just"/>
            <a:r>
              <a:rPr lang="en-US" dirty="0" smtClean="0"/>
              <a:t>An expression can contain zero or more operators and one or more operands, operands can be constants or variables. </a:t>
            </a:r>
          </a:p>
          <a:p>
            <a:pPr algn="just"/>
            <a:r>
              <a:rPr lang="en-US" dirty="0" smtClean="0"/>
              <a:t>In addition, an expression can contain function calls as well which return constant values. </a:t>
            </a:r>
          </a:p>
          <a:p>
            <a:pPr algn="just"/>
            <a:r>
              <a:rPr lang="en-US" dirty="0" smtClean="0"/>
              <a:t>The result obtained after evaluation expression is assigned to the variable by using the assignment operator.</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Categories of expression in C++ </a:t>
            </a:r>
            <a:br>
              <a:rPr lang="en-US" b="1"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77500" lnSpcReduction="20000"/>
          </a:bodyPr>
          <a:lstStyle/>
          <a:p>
            <a:pPr algn="just"/>
            <a:r>
              <a:rPr lang="en-US" b="1" dirty="0" smtClean="0"/>
              <a:t>1. Constant expressions –</a:t>
            </a:r>
            <a:r>
              <a:rPr lang="en-US" dirty="0" smtClean="0"/>
              <a:t> Constant expressions contain only constant values in an expression.</a:t>
            </a:r>
          </a:p>
          <a:p>
            <a:pPr algn="just"/>
            <a:r>
              <a:rPr lang="en-US" b="1" dirty="0" smtClean="0"/>
              <a:t>Example: </a:t>
            </a:r>
            <a:endParaRPr lang="en-US" dirty="0" smtClean="0"/>
          </a:p>
          <a:p>
            <a:pPr algn="just"/>
            <a:r>
              <a:rPr lang="en-US" dirty="0" smtClean="0"/>
              <a:t>x=25+10</a:t>
            </a:r>
          </a:p>
          <a:p>
            <a:pPr algn="just"/>
            <a:r>
              <a:rPr lang="en-US" b="1" dirty="0" smtClean="0"/>
              <a:t>2. Integral expressions –</a:t>
            </a:r>
            <a:r>
              <a:rPr lang="en-US" dirty="0" smtClean="0"/>
              <a:t> Integral expressions that result in an integral value after evaluating an expression.</a:t>
            </a:r>
          </a:p>
          <a:p>
            <a:pPr algn="just"/>
            <a:r>
              <a:rPr lang="en-US" b="1" dirty="0" smtClean="0"/>
              <a:t>Example:  </a:t>
            </a:r>
            <a:endParaRPr lang="en-US" dirty="0" smtClean="0"/>
          </a:p>
          <a:p>
            <a:pPr algn="just"/>
            <a:r>
              <a:rPr lang="en-US" dirty="0" smtClean="0"/>
              <a:t>x + </a:t>
            </a:r>
            <a:r>
              <a:rPr lang="en-US" dirty="0" err="1" smtClean="0"/>
              <a:t>int</a:t>
            </a:r>
            <a:r>
              <a:rPr lang="en-US" dirty="0" smtClean="0"/>
              <a:t>(12.0)</a:t>
            </a:r>
          </a:p>
          <a:p>
            <a:pPr algn="just"/>
            <a:r>
              <a:rPr lang="en-US" b="1" dirty="0" smtClean="0"/>
              <a:t>3. Float expressions –</a:t>
            </a:r>
            <a:r>
              <a:rPr lang="en-US" dirty="0" smtClean="0"/>
              <a:t> Float expressions that result from float values after evaluating an expression.</a:t>
            </a:r>
          </a:p>
          <a:p>
            <a:pPr algn="just"/>
            <a:r>
              <a:rPr lang="en-US" b="1" dirty="0" smtClean="0"/>
              <a:t>Example : </a:t>
            </a:r>
            <a:endParaRPr lang="en-US" dirty="0" smtClean="0"/>
          </a:p>
          <a:p>
            <a:pPr algn="just"/>
            <a:r>
              <a:rPr lang="en-US" dirty="0" err="1" smtClean="0"/>
              <a:t>x+float</a:t>
            </a:r>
            <a:r>
              <a:rPr lang="en-US" dirty="0" smtClean="0"/>
              <a:t>(9)</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Autofit/>
          </a:bodyPr>
          <a:lstStyle/>
          <a:p>
            <a:pPr algn="just"/>
            <a:r>
              <a:rPr lang="en-US" sz="2000" b="1" dirty="0" smtClean="0"/>
              <a:t>4. Pointer expressions –</a:t>
            </a:r>
            <a:r>
              <a:rPr lang="en-US" sz="2000" dirty="0" smtClean="0"/>
              <a:t> pointer expression which results in an address of a variable after evaluating an expression. </a:t>
            </a:r>
          </a:p>
          <a:p>
            <a:pPr algn="just"/>
            <a:r>
              <a:rPr lang="en-US" sz="2000" dirty="0" smtClean="0"/>
              <a:t>y=&amp;x</a:t>
            </a:r>
          </a:p>
          <a:p>
            <a:pPr algn="just"/>
            <a:r>
              <a:rPr lang="en-US" sz="2000" b="1" dirty="0" smtClean="0"/>
              <a:t>5. Relational expressions –</a:t>
            </a:r>
            <a:r>
              <a:rPr lang="en-US" sz="2000" dirty="0" smtClean="0"/>
              <a:t> Relation expression which results from a </a:t>
            </a:r>
            <a:r>
              <a:rPr lang="en-US" sz="2000" dirty="0" err="1" smtClean="0"/>
              <a:t>bool</a:t>
            </a:r>
            <a:r>
              <a:rPr lang="en-US" sz="2000" dirty="0" smtClean="0"/>
              <a:t> value either true or false after evaluating an expression.</a:t>
            </a:r>
          </a:p>
          <a:p>
            <a:pPr algn="just"/>
            <a:r>
              <a:rPr lang="en-US" sz="2000" b="1" dirty="0" smtClean="0"/>
              <a:t>Example:  </a:t>
            </a:r>
            <a:endParaRPr lang="en-US" sz="2000" dirty="0" smtClean="0"/>
          </a:p>
          <a:p>
            <a:pPr algn="just"/>
            <a:r>
              <a:rPr lang="en-US" sz="2000" dirty="0" smtClean="0"/>
              <a:t>a-b &gt;= x-y</a:t>
            </a:r>
          </a:p>
          <a:p>
            <a:pPr algn="just"/>
            <a:r>
              <a:rPr lang="en-US" sz="2000" b="1" dirty="0" smtClean="0"/>
              <a:t>6. Logical expressions –</a:t>
            </a:r>
            <a:r>
              <a:rPr lang="en-US" sz="2000" dirty="0" smtClean="0"/>
              <a:t> Logical expression which results in a </a:t>
            </a:r>
            <a:r>
              <a:rPr lang="en-US" sz="2000" dirty="0" err="1" smtClean="0"/>
              <a:t>bool</a:t>
            </a:r>
            <a:r>
              <a:rPr lang="en-US" sz="2000" dirty="0" smtClean="0"/>
              <a:t> value either true or false after evaluation a combination of two or more relational expressions.</a:t>
            </a:r>
          </a:p>
          <a:p>
            <a:pPr algn="just"/>
            <a:r>
              <a:rPr lang="en-US" sz="2000" b="1" dirty="0" smtClean="0"/>
              <a:t>Example:  </a:t>
            </a:r>
            <a:endParaRPr lang="en-US" sz="2000" dirty="0" smtClean="0"/>
          </a:p>
          <a:p>
            <a:pPr algn="just"/>
            <a:r>
              <a:rPr lang="en-US" sz="2000" dirty="0" smtClean="0"/>
              <a:t>a&gt;20 || b==20</a:t>
            </a:r>
          </a:p>
          <a:p>
            <a:pPr algn="just"/>
            <a:r>
              <a:rPr lang="en-US" sz="2000" b="1" dirty="0" smtClean="0"/>
              <a:t>7.Bitwise expressions –</a:t>
            </a:r>
            <a:r>
              <a:rPr lang="en-US" sz="2000" dirty="0" smtClean="0"/>
              <a:t> Bitwise expressions perform the operation at a bit level in an expression.</a:t>
            </a:r>
          </a:p>
          <a:p>
            <a:pPr algn="just"/>
            <a:r>
              <a:rPr lang="en-US" sz="2000" b="1" dirty="0" smtClean="0"/>
              <a:t>Example:  </a:t>
            </a:r>
            <a:endParaRPr lang="en-US" sz="2000" dirty="0" smtClean="0"/>
          </a:p>
          <a:p>
            <a:pPr algn="just"/>
            <a:r>
              <a:rPr lang="en-US" sz="2000" dirty="0" smtClean="0"/>
              <a:t>x&amp;4.</a:t>
            </a:r>
          </a:p>
          <a:p>
            <a:pPr algn="just"/>
            <a:endParaRPr lang="en-US" sz="2000" dirty="0" smtClean="0"/>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Overview of C++</a:t>
            </a:r>
            <a:br>
              <a:rPr lang="en-US" b="1" dirty="0" smtClean="0"/>
            </a:br>
            <a:endParaRPr lang="en-US" dirty="0"/>
          </a:p>
        </p:txBody>
      </p:sp>
      <p:pic>
        <p:nvPicPr>
          <p:cNvPr id="1026" name="Picture 2"/>
          <p:cNvPicPr>
            <a:picLocks noGrp="1" noChangeAspect="1" noChangeArrowheads="1"/>
          </p:cNvPicPr>
          <p:nvPr>
            <p:ph idx="1"/>
          </p:nvPr>
        </p:nvPicPr>
        <p:blipFill>
          <a:blip r:embed="rId2"/>
          <a:srcRect l="29175" t="35356" r="21603" b="47808"/>
          <a:stretch>
            <a:fillRect/>
          </a:stretch>
        </p:blipFill>
        <p:spPr bwMode="auto">
          <a:xfrm>
            <a:off x="381000" y="1524000"/>
            <a:ext cx="84582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Statements in C++</a:t>
            </a:r>
            <a:br>
              <a:rPr lang="en-US" b="1" dirty="0" smtClean="0"/>
            </a:br>
            <a:endParaRPr lang="en-US" b="1" dirty="0"/>
          </a:p>
        </p:txBody>
      </p:sp>
      <p:sp>
        <p:nvSpPr>
          <p:cNvPr id="3" name="Content Placeholder 2"/>
          <p:cNvSpPr>
            <a:spLocks noGrp="1"/>
          </p:cNvSpPr>
          <p:nvPr>
            <p:ph idx="1"/>
          </p:nvPr>
        </p:nvSpPr>
        <p:spPr/>
        <p:txBody>
          <a:bodyPr>
            <a:normAutofit fontScale="77500" lnSpcReduction="20000"/>
          </a:bodyPr>
          <a:lstStyle/>
          <a:p>
            <a:pPr algn="just"/>
            <a:r>
              <a:rPr lang="en-US" dirty="0" smtClean="0"/>
              <a:t>A statement is a fragment of a program. It may be a single line of code always ended by a semicolon (;) or a block of code that determines how and in what order program is executed.</a:t>
            </a:r>
          </a:p>
          <a:p>
            <a:pPr algn="just"/>
            <a:r>
              <a:rPr lang="en-US" b="1" dirty="0" smtClean="0"/>
              <a:t>Types of statements in C++</a:t>
            </a:r>
          </a:p>
          <a:p>
            <a:pPr algn="just"/>
            <a:r>
              <a:rPr lang="en-US" dirty="0" smtClean="0"/>
              <a:t>declaration statements</a:t>
            </a:r>
          </a:p>
          <a:p>
            <a:pPr algn="just"/>
            <a:r>
              <a:rPr lang="en-US" dirty="0" smtClean="0"/>
              <a:t>selection statements</a:t>
            </a:r>
          </a:p>
          <a:p>
            <a:pPr algn="just"/>
            <a:r>
              <a:rPr lang="en-US" dirty="0" smtClean="0"/>
              <a:t>iteration statements</a:t>
            </a:r>
          </a:p>
          <a:p>
            <a:pPr algn="just"/>
            <a:r>
              <a:rPr lang="en-US" dirty="0" smtClean="0"/>
              <a:t>expression statements</a:t>
            </a:r>
          </a:p>
          <a:p>
            <a:pPr algn="just"/>
            <a:r>
              <a:rPr lang="en-US" dirty="0" smtClean="0"/>
              <a:t>compound statements</a:t>
            </a:r>
          </a:p>
          <a:p>
            <a:pPr algn="just"/>
            <a:r>
              <a:rPr lang="en-US" dirty="0" smtClean="0"/>
              <a:t>jump statements</a:t>
            </a:r>
          </a:p>
          <a:p>
            <a:pPr algn="just"/>
            <a:r>
              <a:rPr lang="en-US" dirty="0" smtClean="0"/>
              <a:t>exception handling statements, etc.</a:t>
            </a:r>
          </a:p>
          <a:p>
            <a:pPr algn="just"/>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553200"/>
          </a:xfrm>
        </p:spPr>
        <p:txBody>
          <a:bodyPr>
            <a:noAutofit/>
          </a:bodyPr>
          <a:lstStyle/>
          <a:p>
            <a:pPr algn="just"/>
            <a:r>
              <a:rPr lang="en-US" sz="1600" b="1" dirty="0" smtClean="0"/>
              <a:t>Declaration Statements in C++</a:t>
            </a:r>
          </a:p>
          <a:p>
            <a:pPr algn="just"/>
            <a:r>
              <a:rPr lang="en-US" sz="1600" dirty="0" smtClean="0"/>
              <a:t>Declaration statement introduces a name along with its data type in a program</a:t>
            </a:r>
          </a:p>
          <a:p>
            <a:pPr algn="just"/>
            <a:r>
              <a:rPr lang="en-US" sz="1600" b="1" dirty="0" err="1" smtClean="0"/>
              <a:t>int</a:t>
            </a:r>
            <a:r>
              <a:rPr lang="en-US" sz="1600" dirty="0" smtClean="0"/>
              <a:t> main</a:t>
            </a:r>
            <a:r>
              <a:rPr lang="en-US" sz="1600" b="1" dirty="0" smtClean="0"/>
              <a:t>()</a:t>
            </a:r>
            <a:endParaRPr lang="en-US" sz="1600" dirty="0" smtClean="0"/>
          </a:p>
          <a:p>
            <a:pPr algn="just"/>
            <a:r>
              <a:rPr lang="en-US" sz="1600" b="1" dirty="0" smtClean="0"/>
              <a:t>{</a:t>
            </a:r>
            <a:endParaRPr lang="en-US" sz="1600" dirty="0" smtClean="0"/>
          </a:p>
          <a:p>
            <a:pPr algn="just"/>
            <a:r>
              <a:rPr lang="en-US" sz="1600" b="1" dirty="0" err="1" smtClean="0"/>
              <a:t>int</a:t>
            </a:r>
            <a:r>
              <a:rPr lang="en-US" sz="1600" dirty="0" smtClean="0"/>
              <a:t> a; // a is declared here of type </a:t>
            </a:r>
            <a:r>
              <a:rPr lang="en-US" sz="1600" dirty="0" err="1" smtClean="0"/>
              <a:t>int</a:t>
            </a:r>
            <a:endParaRPr lang="en-US" sz="1600" dirty="0" smtClean="0"/>
          </a:p>
          <a:p>
            <a:pPr algn="just"/>
            <a:r>
              <a:rPr lang="en-US" sz="1600" dirty="0" smtClean="0"/>
              <a:t>string b; // b is declared here of type string</a:t>
            </a:r>
          </a:p>
          <a:p>
            <a:pPr algn="just"/>
            <a:r>
              <a:rPr lang="en-US" sz="1600" b="1" dirty="0" smtClean="0"/>
              <a:t>return</a:t>
            </a:r>
            <a:r>
              <a:rPr lang="en-US" sz="1600" dirty="0" smtClean="0"/>
              <a:t> 0;</a:t>
            </a:r>
          </a:p>
          <a:p>
            <a:pPr algn="just"/>
            <a:r>
              <a:rPr lang="en-US" sz="1600" b="1" dirty="0" smtClean="0"/>
              <a:t>Selection Statements in C++</a:t>
            </a:r>
          </a:p>
          <a:p>
            <a:pPr algn="just"/>
            <a:r>
              <a:rPr lang="en-US" sz="1600" dirty="0" smtClean="0"/>
              <a:t>Selection statements choose a section of code to execute on the basis of the outcome of the test it performs. If the test evaluates to true it execute a section of code. And if the test evaluates to false it choose another section of the program if available or does nothing. Examples of selection statements are if, if…else…, and switch, etc.</a:t>
            </a:r>
          </a:p>
          <a:p>
            <a:pPr algn="just"/>
            <a:r>
              <a:rPr lang="en-US" sz="1600" b="1" dirty="0" err="1" smtClean="0"/>
              <a:t>int</a:t>
            </a:r>
            <a:r>
              <a:rPr lang="en-US" sz="1600" dirty="0" smtClean="0"/>
              <a:t> main</a:t>
            </a:r>
            <a:r>
              <a:rPr lang="en-US" sz="1600" b="1" dirty="0" smtClean="0"/>
              <a:t>()</a:t>
            </a:r>
            <a:endParaRPr lang="en-US" sz="1600" dirty="0" smtClean="0"/>
          </a:p>
          <a:p>
            <a:pPr algn="just"/>
            <a:r>
              <a:rPr lang="en-US" sz="1600" b="1" dirty="0" smtClean="0"/>
              <a:t>{</a:t>
            </a:r>
            <a:endParaRPr lang="en-US" sz="1600" dirty="0" smtClean="0"/>
          </a:p>
          <a:p>
            <a:pPr algn="just"/>
            <a:r>
              <a:rPr lang="en-US" sz="1600" b="1" dirty="0" err="1" smtClean="0"/>
              <a:t>int</a:t>
            </a:r>
            <a:r>
              <a:rPr lang="en-US" sz="1600" dirty="0" smtClean="0"/>
              <a:t> a, b, c;</a:t>
            </a:r>
          </a:p>
          <a:p>
            <a:pPr algn="just"/>
            <a:r>
              <a:rPr lang="en-US" sz="1600" dirty="0" smtClean="0"/>
              <a:t>// if a and b are equal then c = </a:t>
            </a:r>
            <a:r>
              <a:rPr lang="en-US" sz="1600" dirty="0" err="1" smtClean="0"/>
              <a:t>a+b</a:t>
            </a:r>
            <a:endParaRPr lang="en-US" sz="1600" dirty="0" smtClean="0"/>
          </a:p>
          <a:p>
            <a:pPr algn="just"/>
            <a:r>
              <a:rPr lang="en-US" sz="1600" dirty="0" smtClean="0"/>
              <a:t>// otherwise c = a into b</a:t>
            </a:r>
          </a:p>
          <a:p>
            <a:pPr algn="just"/>
            <a:r>
              <a:rPr lang="en-US" sz="1600" b="1" dirty="0" smtClean="0"/>
              <a:t>if(</a:t>
            </a:r>
            <a:r>
              <a:rPr lang="en-US" sz="1600" dirty="0" smtClean="0"/>
              <a:t>a==b</a:t>
            </a:r>
            <a:r>
              <a:rPr lang="en-US" sz="1600" b="1" dirty="0" smtClean="0"/>
              <a:t>)</a:t>
            </a:r>
            <a:endParaRPr lang="en-US" sz="1600" dirty="0" smtClean="0"/>
          </a:p>
          <a:p>
            <a:pPr algn="just"/>
            <a:r>
              <a:rPr lang="en-US" sz="1600" dirty="0" smtClean="0"/>
              <a:t>c = </a:t>
            </a:r>
            <a:r>
              <a:rPr lang="en-US" sz="1600" dirty="0" err="1" smtClean="0"/>
              <a:t>a+b</a:t>
            </a:r>
            <a:r>
              <a:rPr lang="en-US" sz="1600" dirty="0" smtClean="0"/>
              <a:t>;</a:t>
            </a:r>
          </a:p>
          <a:p>
            <a:pPr algn="just"/>
            <a:r>
              <a:rPr lang="en-US" sz="1600" b="1" dirty="0" smtClean="0"/>
              <a:t>else</a:t>
            </a:r>
            <a:endParaRPr lang="en-US" sz="1600" dirty="0" smtClean="0"/>
          </a:p>
          <a:p>
            <a:pPr algn="just"/>
            <a:r>
              <a:rPr lang="en-US" sz="1600" dirty="0" smtClean="0"/>
              <a:t>c = a*b;</a:t>
            </a:r>
          </a:p>
          <a:p>
            <a:pPr algn="just"/>
            <a:r>
              <a:rPr lang="en-US" sz="1600" b="1" dirty="0" smtClean="0"/>
              <a:t>return</a:t>
            </a:r>
            <a:r>
              <a:rPr lang="en-US" sz="1600" dirty="0" smtClean="0"/>
              <a:t> c;</a:t>
            </a:r>
          </a:p>
          <a:p>
            <a:pPr algn="just"/>
            <a:r>
              <a:rPr lang="en-US" sz="1600" b="1" dirty="0" smtClean="0"/>
              <a:t>}</a:t>
            </a:r>
            <a:endParaRPr lang="en-US" sz="1600" dirty="0" smtClean="0"/>
          </a:p>
          <a:p>
            <a:pPr algn="just"/>
            <a:endParaRPr lang="en-US" sz="1600" dirty="0" smtClean="0"/>
          </a:p>
          <a:p>
            <a:pPr algn="just"/>
            <a:endParaRPr lang="en-US" sz="16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normAutofit fontScale="40000" lnSpcReduction="20000"/>
          </a:bodyPr>
          <a:lstStyle/>
          <a:p>
            <a:pPr algn="just"/>
            <a:r>
              <a:rPr lang="en-US" sz="4500" b="1" dirty="0" smtClean="0"/>
              <a:t>Iteration Statements</a:t>
            </a:r>
          </a:p>
          <a:p>
            <a:pPr algn="just"/>
            <a:r>
              <a:rPr lang="en-US" dirty="0" smtClean="0"/>
              <a:t>These statements repeatedly execute a block of code of a program until a condition(s) is(are) satisfied. Examples of Iteration statements are while loop, do-while loop and for loop, etc.</a:t>
            </a:r>
          </a:p>
          <a:p>
            <a:pPr algn="just"/>
            <a:r>
              <a:rPr lang="en-US" b="1" dirty="0" err="1" smtClean="0"/>
              <a:t>int</a:t>
            </a:r>
            <a:r>
              <a:rPr lang="en-US" dirty="0" smtClean="0"/>
              <a:t> main</a:t>
            </a:r>
            <a:r>
              <a:rPr lang="en-US" b="1" dirty="0" smtClean="0"/>
              <a:t>()</a:t>
            </a:r>
            <a:endParaRPr lang="en-US" dirty="0" smtClean="0"/>
          </a:p>
          <a:p>
            <a:pPr algn="just"/>
            <a:r>
              <a:rPr lang="en-US" b="1" dirty="0" smtClean="0"/>
              <a:t>{</a:t>
            </a:r>
            <a:endParaRPr lang="en-US" dirty="0" smtClean="0"/>
          </a:p>
          <a:p>
            <a:pPr algn="just"/>
            <a:r>
              <a:rPr lang="en-US" b="1" dirty="0" err="1" smtClean="0"/>
              <a:t>int</a:t>
            </a:r>
            <a:r>
              <a:rPr lang="en-US" dirty="0" smtClean="0"/>
              <a:t> num = 5;</a:t>
            </a:r>
          </a:p>
          <a:p>
            <a:pPr algn="just"/>
            <a:r>
              <a:rPr lang="en-US" b="1" dirty="0" smtClean="0"/>
              <a:t>while(</a:t>
            </a:r>
            <a:r>
              <a:rPr lang="en-US" dirty="0" smtClean="0"/>
              <a:t>num</a:t>
            </a:r>
            <a:r>
              <a:rPr lang="en-US" b="1" dirty="0" smtClean="0"/>
              <a:t>&gt;</a:t>
            </a:r>
            <a:r>
              <a:rPr lang="en-US" dirty="0" smtClean="0"/>
              <a:t>0</a:t>
            </a:r>
            <a:r>
              <a:rPr lang="en-US" b="1" dirty="0" smtClean="0"/>
              <a:t>)</a:t>
            </a:r>
            <a:endParaRPr lang="en-US" dirty="0" smtClean="0"/>
          </a:p>
          <a:p>
            <a:pPr algn="just"/>
            <a:r>
              <a:rPr lang="en-US" b="1" dirty="0" smtClean="0"/>
              <a:t>{</a:t>
            </a:r>
            <a:endParaRPr lang="en-US" dirty="0" smtClean="0"/>
          </a:p>
          <a:p>
            <a:pPr algn="just"/>
            <a:r>
              <a:rPr lang="en-US" dirty="0" err="1" smtClean="0"/>
              <a:t>cout</a:t>
            </a:r>
            <a:r>
              <a:rPr lang="en-US" dirty="0" smtClean="0"/>
              <a:t> </a:t>
            </a:r>
            <a:r>
              <a:rPr lang="en-US" b="1" dirty="0" smtClean="0"/>
              <a:t>&lt;&lt;</a:t>
            </a:r>
            <a:r>
              <a:rPr lang="en-US" dirty="0" smtClean="0"/>
              <a:t> num </a:t>
            </a:r>
            <a:r>
              <a:rPr lang="en-US" b="1" dirty="0" smtClean="0"/>
              <a:t>&lt;&lt;</a:t>
            </a:r>
            <a:r>
              <a:rPr lang="en-US" dirty="0" smtClean="0"/>
              <a:t> " " ; //this statement is executed </a:t>
            </a:r>
            <a:r>
              <a:rPr lang="en-US" dirty="0" err="1" smtClean="0"/>
              <a:t>untill</a:t>
            </a:r>
            <a:r>
              <a:rPr lang="en-US" dirty="0" smtClean="0"/>
              <a:t> </a:t>
            </a:r>
          </a:p>
          <a:p>
            <a:pPr algn="just"/>
            <a:r>
              <a:rPr lang="en-US" dirty="0" smtClean="0"/>
              <a:t>//condition num &gt; 0 is satisfied</a:t>
            </a:r>
          </a:p>
          <a:p>
            <a:pPr algn="just"/>
            <a:r>
              <a:rPr lang="en-US" dirty="0" smtClean="0"/>
              <a:t>num -= 1;</a:t>
            </a:r>
          </a:p>
          <a:p>
            <a:pPr algn="just"/>
            <a:r>
              <a:rPr lang="en-US" b="1" dirty="0" smtClean="0"/>
              <a:t>}</a:t>
            </a:r>
            <a:endParaRPr lang="en-US" dirty="0" smtClean="0"/>
          </a:p>
          <a:p>
            <a:pPr algn="just"/>
            <a:r>
              <a:rPr lang="en-US" b="1" dirty="0" smtClean="0"/>
              <a:t>return</a:t>
            </a:r>
            <a:r>
              <a:rPr lang="en-US" dirty="0" smtClean="0"/>
              <a:t> 0;</a:t>
            </a:r>
          </a:p>
          <a:p>
            <a:pPr algn="just"/>
            <a:r>
              <a:rPr lang="en-US" b="1" dirty="0" smtClean="0"/>
              <a:t>}</a:t>
            </a:r>
            <a:endParaRPr lang="en-US" dirty="0" smtClean="0"/>
          </a:p>
          <a:p>
            <a:pPr algn="just"/>
            <a:r>
              <a:rPr lang="en-US" sz="4500" b="1" dirty="0" smtClean="0"/>
              <a:t>Expression Statements</a:t>
            </a:r>
          </a:p>
          <a:p>
            <a:pPr algn="just"/>
            <a:r>
              <a:rPr lang="en-US" dirty="0" smtClean="0"/>
              <a:t>These statements are those which evaluate an expression, print output on the console window, take input from console window, assign some values to variables or call functions. If an expression is missing from the statement only semicolon (;) is there then this type of statement is called a </a:t>
            </a:r>
            <a:r>
              <a:rPr lang="en-US" b="1" dirty="0" smtClean="0"/>
              <a:t>null statement</a:t>
            </a:r>
            <a:r>
              <a:rPr lang="en-US" dirty="0" smtClean="0"/>
              <a:t>.</a:t>
            </a:r>
          </a:p>
          <a:p>
            <a:pPr algn="just"/>
            <a:r>
              <a:rPr lang="en-US" b="1" dirty="0" err="1" smtClean="0"/>
              <a:t>int</a:t>
            </a:r>
            <a:r>
              <a:rPr lang="en-US" dirty="0" smtClean="0"/>
              <a:t> main</a:t>
            </a:r>
            <a:r>
              <a:rPr lang="en-US" b="1" dirty="0" smtClean="0"/>
              <a:t>()</a:t>
            </a:r>
            <a:endParaRPr lang="en-US" dirty="0" smtClean="0"/>
          </a:p>
          <a:p>
            <a:pPr algn="just"/>
            <a:r>
              <a:rPr lang="en-US" b="1" dirty="0" smtClean="0"/>
              <a:t>{</a:t>
            </a:r>
            <a:endParaRPr lang="en-US" dirty="0" smtClean="0"/>
          </a:p>
          <a:p>
            <a:pPr algn="just"/>
            <a:r>
              <a:rPr lang="en-US" b="1" dirty="0" err="1" smtClean="0"/>
              <a:t>int</a:t>
            </a:r>
            <a:r>
              <a:rPr lang="en-US" dirty="0" smtClean="0"/>
              <a:t> a, b;</a:t>
            </a:r>
          </a:p>
          <a:p>
            <a:pPr algn="just"/>
            <a:r>
              <a:rPr lang="en-US" b="1" dirty="0" smtClean="0"/>
              <a:t>if(</a:t>
            </a:r>
            <a:r>
              <a:rPr lang="en-US" dirty="0" smtClean="0"/>
              <a:t>a</a:t>
            </a:r>
            <a:r>
              <a:rPr lang="en-US" b="1" dirty="0" smtClean="0"/>
              <a:t>&gt;</a:t>
            </a:r>
            <a:r>
              <a:rPr lang="en-US" dirty="0" smtClean="0"/>
              <a:t>0</a:t>
            </a:r>
            <a:r>
              <a:rPr lang="en-US" b="1" dirty="0" smtClean="0"/>
              <a:t>)</a:t>
            </a:r>
            <a:endParaRPr lang="en-US" dirty="0" smtClean="0"/>
          </a:p>
          <a:p>
            <a:pPr algn="just"/>
            <a:r>
              <a:rPr lang="en-US" dirty="0" smtClean="0"/>
              <a:t>; //null statement</a:t>
            </a:r>
          </a:p>
          <a:p>
            <a:pPr algn="just"/>
            <a:r>
              <a:rPr lang="en-US" b="1" dirty="0" smtClean="0"/>
              <a:t>else</a:t>
            </a:r>
            <a:endParaRPr lang="en-US" dirty="0" smtClean="0"/>
          </a:p>
          <a:p>
            <a:pPr algn="just"/>
            <a:r>
              <a:rPr lang="en-US" b="1" dirty="0" err="1" smtClean="0"/>
              <a:t>int</a:t>
            </a:r>
            <a:r>
              <a:rPr lang="en-US" dirty="0" smtClean="0"/>
              <a:t> c = a/b; //expression statement</a:t>
            </a:r>
          </a:p>
          <a:p>
            <a:pPr algn="just"/>
            <a:r>
              <a:rPr lang="en-US" b="1" dirty="0" smtClean="0"/>
              <a:t>return</a:t>
            </a:r>
            <a:r>
              <a:rPr lang="en-US" dirty="0" smtClean="0"/>
              <a:t> 0; </a:t>
            </a:r>
          </a:p>
          <a:p>
            <a:pPr algn="just"/>
            <a:r>
              <a:rPr lang="en-US" b="1" dirty="0" smtClean="0"/>
              <a:t>}</a:t>
            </a: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algn="just"/>
            <a:r>
              <a:rPr lang="en-US" b="1" dirty="0" smtClean="0"/>
              <a:t>Compound Statements</a:t>
            </a:r>
          </a:p>
          <a:p>
            <a:pPr algn="just"/>
            <a:r>
              <a:rPr lang="en-US" dirty="0" smtClean="0"/>
              <a:t>A compound statement is a group of statements enclosed in curly braces. We use a compound statement when a single statement is expected but for this a group of multiple statements needs to be executed in a sequence.</a:t>
            </a:r>
          </a:p>
          <a:p>
            <a:pPr algn="just"/>
            <a:r>
              <a:rPr lang="en-US" b="1" dirty="0" smtClean="0"/>
              <a:t>if</a:t>
            </a:r>
            <a:r>
              <a:rPr lang="en-US" dirty="0" smtClean="0"/>
              <a:t> </a:t>
            </a:r>
            <a:r>
              <a:rPr lang="en-US" b="1" dirty="0" smtClean="0"/>
              <a:t>(</a:t>
            </a:r>
            <a:r>
              <a:rPr lang="en-US" dirty="0" smtClean="0"/>
              <a:t>num </a:t>
            </a:r>
            <a:r>
              <a:rPr lang="en-US" b="1" dirty="0" smtClean="0"/>
              <a:t>&gt;</a:t>
            </a:r>
            <a:r>
              <a:rPr lang="en-US" dirty="0" smtClean="0"/>
              <a:t>= 1</a:t>
            </a:r>
            <a:r>
              <a:rPr lang="en-US" b="1" dirty="0" smtClean="0"/>
              <a:t>)</a:t>
            </a:r>
            <a:r>
              <a:rPr lang="en-US" dirty="0" smtClean="0"/>
              <a:t> // start of if statement</a:t>
            </a:r>
          </a:p>
          <a:p>
            <a:pPr algn="just"/>
            <a:r>
              <a:rPr lang="en-US" b="1" dirty="0" smtClean="0"/>
              <a:t>{</a:t>
            </a:r>
            <a:r>
              <a:rPr lang="en-US" dirty="0" smtClean="0"/>
              <a:t> // start of if block</a:t>
            </a:r>
          </a:p>
          <a:p>
            <a:pPr algn="just"/>
            <a:r>
              <a:rPr lang="en-US" b="1" dirty="0" err="1" smtClean="0"/>
              <a:t>int</a:t>
            </a:r>
            <a:r>
              <a:rPr lang="en-US" dirty="0" smtClean="0"/>
              <a:t> a = 10; // declaration statement</a:t>
            </a:r>
          </a:p>
          <a:p>
            <a:pPr algn="just"/>
            <a:r>
              <a:rPr lang="en-US" dirty="0" err="1" smtClean="0"/>
              <a:t>cout</a:t>
            </a:r>
            <a:r>
              <a:rPr lang="en-US" dirty="0" smtClean="0"/>
              <a:t> </a:t>
            </a:r>
            <a:r>
              <a:rPr lang="en-US" b="1" dirty="0" smtClean="0"/>
              <a:t>&lt;&lt;</a:t>
            </a:r>
            <a:r>
              <a:rPr lang="en-US" dirty="0" smtClean="0"/>
              <a:t> a </a:t>
            </a:r>
            <a:r>
              <a:rPr lang="en-US" b="1" dirty="0" smtClean="0"/>
              <a:t>&lt;&lt;</a:t>
            </a:r>
            <a:r>
              <a:rPr lang="en-US" dirty="0" smtClean="0"/>
              <a:t> </a:t>
            </a:r>
            <a:r>
              <a:rPr lang="en-US" dirty="0" err="1" smtClean="0"/>
              <a:t>endl</a:t>
            </a:r>
            <a:r>
              <a:rPr lang="en-US" dirty="0" smtClean="0"/>
              <a:t>; //expression statement</a:t>
            </a:r>
          </a:p>
          <a:p>
            <a:pPr algn="just"/>
            <a:r>
              <a:rPr lang="en-US" b="1" dirty="0" smtClean="0"/>
              <a:t>}</a:t>
            </a:r>
            <a:r>
              <a:rPr lang="en-US" dirty="0" smtClean="0"/>
              <a:t> //end of if statement and if block</a:t>
            </a:r>
          </a:p>
          <a:p>
            <a:pPr algn="just"/>
            <a:r>
              <a:rPr lang="en-US" dirty="0" smtClean="0"/>
              <a:t>variables declared in a block (say if block, while block, etc.) can be used within the block, not outside of the block.</a:t>
            </a:r>
          </a:p>
          <a:p>
            <a:pPr algn="just"/>
            <a:r>
              <a:rPr lang="en-US" b="1" dirty="0" smtClean="0"/>
              <a:t>Jump Statement</a:t>
            </a:r>
          </a:p>
          <a:p>
            <a:pPr algn="just"/>
            <a:r>
              <a:rPr lang="en-US" dirty="0" smtClean="0"/>
              <a:t>Jump statements are used to transfer control from one location of the program to another location within a function or return control from the function. Examples of jump statements are break, continue, return and </a:t>
            </a:r>
            <a:r>
              <a:rPr lang="en-US" dirty="0" err="1" smtClean="0"/>
              <a:t>goto</a:t>
            </a:r>
            <a:r>
              <a:rPr lang="en-US" dirty="0" smtClean="0"/>
              <a:t>, etc.</a:t>
            </a:r>
          </a:p>
          <a:p>
            <a:pPr algn="just"/>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r>
              <a:rPr lang="en-US" b="1" dirty="0" smtClean="0"/>
              <a:t>Break statement</a:t>
            </a:r>
            <a:r>
              <a:rPr lang="en-US" dirty="0" smtClean="0"/>
              <a:t> </a:t>
            </a:r>
          </a:p>
          <a:p>
            <a:r>
              <a:rPr lang="en-US" dirty="0" smtClean="0"/>
              <a:t>A break statement is a jump statement which terminates the execution of loop and the control is transferred to resume normal execution after the body of the loop. The following Figure. shows the working of break statement with looping statements</a:t>
            </a:r>
          </a:p>
          <a:p>
            <a:r>
              <a:rPr lang="en-US" dirty="0" err="1" smtClean="0"/>
              <a:t>int</a:t>
            </a:r>
            <a:r>
              <a:rPr lang="en-US" dirty="0" smtClean="0"/>
              <a:t> count = 0;</a:t>
            </a:r>
          </a:p>
          <a:p>
            <a:r>
              <a:rPr lang="en-US" dirty="0" smtClean="0"/>
              <a:t>do</a:t>
            </a:r>
          </a:p>
          <a:p>
            <a:r>
              <a:rPr lang="en-US" dirty="0" smtClean="0"/>
              <a:t>{</a:t>
            </a:r>
          </a:p>
          <a:p>
            <a:r>
              <a:rPr lang="en-US" dirty="0" err="1" smtClean="0"/>
              <a:t>cout</a:t>
            </a:r>
            <a:r>
              <a:rPr lang="en-US" dirty="0" smtClean="0"/>
              <a:t>&lt;&lt; "Count : " &lt;&lt; count &lt;&lt;</a:t>
            </a:r>
            <a:r>
              <a:rPr lang="en-US" dirty="0" err="1" smtClean="0"/>
              <a:t>endl</a:t>
            </a:r>
            <a:r>
              <a:rPr lang="en-US" dirty="0" smtClean="0"/>
              <a:t>;</a:t>
            </a:r>
          </a:p>
          <a:p>
            <a:r>
              <a:rPr lang="en-US" dirty="0" smtClean="0"/>
              <a:t>count++;</a:t>
            </a:r>
          </a:p>
          <a:p>
            <a:r>
              <a:rPr lang="en-US" dirty="0" smtClean="0"/>
              <a:t>if( count &gt; 5)</a:t>
            </a:r>
          </a:p>
          <a:p>
            <a:r>
              <a:rPr lang="en-US" dirty="0" smtClean="0"/>
              <a:t>{</a:t>
            </a:r>
          </a:p>
          <a:p>
            <a:r>
              <a:rPr lang="en-US" dirty="0" smtClean="0"/>
              <a:t>      break;</a:t>
            </a:r>
          </a:p>
          <a:p>
            <a:r>
              <a:rPr lang="en-US" dirty="0" smtClean="0"/>
              <a:t>}</a:t>
            </a:r>
          </a:p>
          <a:p>
            <a:r>
              <a:rPr lang="en-US" dirty="0" smtClean="0"/>
              <a:t>}while( count &lt; 20 );</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algn="just"/>
            <a:r>
              <a:rPr lang="en-US" b="1" dirty="0" smtClean="0"/>
              <a:t>Continue statement</a:t>
            </a:r>
            <a:endParaRPr lang="en-US" dirty="0" smtClean="0"/>
          </a:p>
          <a:p>
            <a:pPr algn="just"/>
            <a:r>
              <a:rPr lang="en-US" dirty="0" smtClean="0"/>
              <a:t>The continue statement works quite similar to the break statement.</a:t>
            </a:r>
          </a:p>
          <a:p>
            <a:r>
              <a:rPr lang="en-US" dirty="0" smtClean="0"/>
              <a:t> Instead of terminating the loop (break statement), continue statement forces the loop to continue or execute the next iteration. When the continue statement is executed in the loop, the code inside the loop following the continue statement will be skipped and next iteration of the loop will begin. </a:t>
            </a:r>
            <a:r>
              <a:rPr lang="en-US" dirty="0" err="1" smtClean="0"/>
              <a:t>int</a:t>
            </a:r>
            <a:r>
              <a:rPr lang="en-US" dirty="0" smtClean="0"/>
              <a:t> main()</a:t>
            </a:r>
          </a:p>
          <a:p>
            <a:r>
              <a:rPr lang="en-US" dirty="0" smtClean="0"/>
              <a:t>{</a:t>
            </a:r>
          </a:p>
          <a:p>
            <a:r>
              <a:rPr lang="en-US" dirty="0" smtClean="0"/>
              <a:t>for (</a:t>
            </a:r>
            <a:r>
              <a:rPr lang="en-US" dirty="0" err="1" smtClean="0"/>
              <a:t>int</a:t>
            </a:r>
            <a:r>
              <a:rPr lang="en-US" dirty="0" smtClean="0"/>
              <a:t> </a:t>
            </a:r>
            <a:r>
              <a:rPr lang="en-US" dirty="0" err="1" smtClean="0"/>
              <a:t>i</a:t>
            </a:r>
            <a:r>
              <a:rPr lang="en-US" dirty="0" smtClean="0"/>
              <a:t> = 1; </a:t>
            </a:r>
            <a:r>
              <a:rPr lang="en-US" dirty="0" err="1" smtClean="0"/>
              <a:t>i</a:t>
            </a:r>
            <a:r>
              <a:rPr lang="en-US" dirty="0" smtClean="0"/>
              <a:t>&lt;= 10; </a:t>
            </a:r>
            <a:r>
              <a:rPr lang="en-US" dirty="0" err="1" smtClean="0"/>
              <a:t>i</a:t>
            </a:r>
            <a:r>
              <a:rPr lang="en-US" dirty="0" smtClean="0"/>
              <a:t>++) {</a:t>
            </a:r>
          </a:p>
          <a:p>
            <a:r>
              <a:rPr lang="en-US" dirty="0" smtClean="0"/>
              <a:t>if (</a:t>
            </a:r>
            <a:r>
              <a:rPr lang="en-US" dirty="0" err="1" smtClean="0"/>
              <a:t>i</a:t>
            </a:r>
            <a:r>
              <a:rPr lang="en-US" dirty="0" smtClean="0"/>
              <a:t> == 6)</a:t>
            </a:r>
          </a:p>
          <a:p>
            <a:r>
              <a:rPr lang="en-US" dirty="0" smtClean="0"/>
              <a:t>continue;</a:t>
            </a:r>
          </a:p>
          <a:p>
            <a:r>
              <a:rPr lang="en-US" dirty="0" smtClean="0"/>
              <a:t>else</a:t>
            </a:r>
          </a:p>
          <a:p>
            <a:r>
              <a:rPr lang="en-US" dirty="0" err="1" smtClean="0"/>
              <a:t>cout</a:t>
            </a:r>
            <a:r>
              <a:rPr lang="en-US" dirty="0" smtClean="0"/>
              <a:t>&lt;&lt;</a:t>
            </a:r>
            <a:r>
              <a:rPr lang="en-US" dirty="0" err="1" smtClean="0"/>
              <a:t>i</a:t>
            </a:r>
            <a:r>
              <a:rPr lang="en-US" dirty="0" smtClean="0"/>
              <a:t>&lt;&lt; " ";</a:t>
            </a:r>
          </a:p>
          <a:p>
            <a:r>
              <a:rPr lang="en-US" dirty="0" smtClean="0"/>
              <a:t>}</a:t>
            </a:r>
          </a:p>
          <a:p>
            <a:pPr algn="just"/>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8519" t="26938" r="39419" b="36022"/>
          <a:stretch>
            <a:fillRect/>
          </a:stretch>
        </p:blipFill>
        <p:spPr bwMode="auto">
          <a:xfrm>
            <a:off x="457200" y="533400"/>
            <a:ext cx="8153400" cy="5791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Array</a:t>
            </a:r>
            <a:endParaRPr lang="en-US" dirty="0"/>
          </a:p>
        </p:txBody>
      </p:sp>
      <p:sp>
        <p:nvSpPr>
          <p:cNvPr id="3" name="Content Placeholder 2"/>
          <p:cNvSpPr>
            <a:spLocks noGrp="1"/>
          </p:cNvSpPr>
          <p:nvPr>
            <p:ph idx="1"/>
          </p:nvPr>
        </p:nvSpPr>
        <p:spPr>
          <a:xfrm>
            <a:off x="457200" y="1219200"/>
            <a:ext cx="8229600" cy="4906963"/>
          </a:xfrm>
        </p:spPr>
        <p:txBody>
          <a:bodyPr>
            <a:normAutofit lnSpcReduction="10000"/>
          </a:bodyPr>
          <a:lstStyle/>
          <a:p>
            <a:pPr algn="just"/>
            <a:r>
              <a:rPr lang="en-US" dirty="0" smtClean="0"/>
              <a:t>C++ provides a data structure, </a:t>
            </a:r>
            <a:r>
              <a:rPr lang="en-US" b="1" dirty="0" smtClean="0"/>
              <a:t>the array</a:t>
            </a:r>
            <a:r>
              <a:rPr lang="en-US" dirty="0" smtClean="0"/>
              <a:t>, which stores a fixed-size sequential collection of elements of the same type. </a:t>
            </a:r>
          </a:p>
          <a:p>
            <a:pPr algn="just"/>
            <a:r>
              <a:rPr lang="en-US" dirty="0" smtClean="0"/>
              <a:t>An array is used to store a collection of data, but it is often more useful to think of an array as a collection of variables of the same type.</a:t>
            </a:r>
          </a:p>
          <a:p>
            <a:pPr algn="just"/>
            <a:r>
              <a:rPr lang="en-US" dirty="0" smtClean="0"/>
              <a:t>All arrays consist of contiguous memory locations. The lowest address corresponds to the first element and the highest address to the last element.</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Declaring Arrays</a:t>
            </a:r>
            <a:br>
              <a:rPr lang="en-US" dirty="0" smtClean="0"/>
            </a:br>
            <a:endParaRPr lang="en-US" dirty="0"/>
          </a:p>
        </p:txBody>
      </p:sp>
      <p:sp>
        <p:nvSpPr>
          <p:cNvPr id="3" name="Content Placeholder 2"/>
          <p:cNvSpPr>
            <a:spLocks noGrp="1"/>
          </p:cNvSpPr>
          <p:nvPr>
            <p:ph idx="1"/>
          </p:nvPr>
        </p:nvSpPr>
        <p:spPr>
          <a:xfrm>
            <a:off x="457200" y="1143000"/>
            <a:ext cx="8229600" cy="4983163"/>
          </a:xfrm>
        </p:spPr>
        <p:txBody>
          <a:bodyPr>
            <a:normAutofit fontScale="92500" lnSpcReduction="20000"/>
          </a:bodyPr>
          <a:lstStyle/>
          <a:p>
            <a:pPr algn="just"/>
            <a:r>
              <a:rPr lang="en-US" dirty="0" smtClean="0"/>
              <a:t>To declare an array in C++, the programmer specifies the type of the elements and the number of elements required by an array as follows −</a:t>
            </a:r>
          </a:p>
          <a:p>
            <a:pPr algn="just"/>
            <a:r>
              <a:rPr lang="en-US" dirty="0" err="1" smtClean="0"/>
              <a:t>arrayName</a:t>
            </a:r>
            <a:r>
              <a:rPr lang="en-US" dirty="0" smtClean="0"/>
              <a:t> [ </a:t>
            </a:r>
            <a:r>
              <a:rPr lang="en-US" dirty="0" err="1" smtClean="0"/>
              <a:t>arraySize</a:t>
            </a:r>
            <a:r>
              <a:rPr lang="en-US" dirty="0" smtClean="0"/>
              <a:t> ]; </a:t>
            </a:r>
          </a:p>
          <a:p>
            <a:pPr algn="just"/>
            <a:r>
              <a:rPr lang="en-US" dirty="0" smtClean="0"/>
              <a:t>This is called a single-dimension array. The </a:t>
            </a:r>
            <a:r>
              <a:rPr lang="en-US" b="1" dirty="0" err="1" smtClean="0"/>
              <a:t>arraySize</a:t>
            </a:r>
            <a:r>
              <a:rPr lang="en-US" dirty="0" smtClean="0"/>
              <a:t> must be an integer constant greater than zero and </a:t>
            </a:r>
            <a:r>
              <a:rPr lang="en-US" b="1" dirty="0" smtClean="0"/>
              <a:t>type</a:t>
            </a:r>
            <a:r>
              <a:rPr lang="en-US" dirty="0" smtClean="0"/>
              <a:t> can be any valid C++ data type. </a:t>
            </a:r>
          </a:p>
          <a:p>
            <a:pPr algn="just"/>
            <a:r>
              <a:rPr lang="en-US" dirty="0" smtClean="0"/>
              <a:t>For example, to declare a 10-element array called balance of type double, use this statement −</a:t>
            </a:r>
          </a:p>
          <a:p>
            <a:pPr algn="just"/>
            <a:r>
              <a:rPr lang="en-US" dirty="0" smtClean="0"/>
              <a:t>double balance[10];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Initializing Arrays</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20000"/>
          </a:bodyPr>
          <a:lstStyle/>
          <a:p>
            <a:pPr algn="just"/>
            <a:r>
              <a:rPr lang="en-US" dirty="0" smtClean="0"/>
              <a:t>You can initialize C++ array elements either one by one or using a single statement as follows −</a:t>
            </a:r>
          </a:p>
          <a:p>
            <a:pPr algn="just"/>
            <a:endParaRPr lang="en-US" dirty="0" smtClean="0"/>
          </a:p>
          <a:p>
            <a:pPr algn="just"/>
            <a:r>
              <a:rPr lang="en-US" dirty="0" smtClean="0"/>
              <a:t>double balance[5] = {1000.0, 2.0, 3.4, 17.0, 50.0}; The number of values between braces { } can not be larger than the number of elements that we declare for the array between square brackets [ ]. </a:t>
            </a:r>
          </a:p>
          <a:p>
            <a:pPr algn="just"/>
            <a:r>
              <a:rPr lang="en-US" dirty="0" smtClean="0"/>
              <a:t>Following is an example to assign a single element of the array −</a:t>
            </a:r>
          </a:p>
          <a:p>
            <a:pPr algn="just"/>
            <a:r>
              <a:rPr lang="en-US" dirty="0" smtClean="0"/>
              <a:t>If you omit the size of the array, an array just big enough to hold the initialization is created. Therefore, if you write −</a:t>
            </a:r>
          </a:p>
          <a:p>
            <a:pPr algn="just"/>
            <a:r>
              <a:rPr lang="en-US" dirty="0" smtClean="0"/>
              <a:t>double balance[] = {1000.0, 2.0, 3.4, 17.0, 50.0};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algn="ctr">
              <a:buNone/>
            </a:pPr>
            <a:r>
              <a:rPr lang="en-US" sz="4600" dirty="0" smtClean="0"/>
              <a:t>Sample C++ Program</a:t>
            </a:r>
          </a:p>
          <a:p>
            <a:r>
              <a:rPr lang="en-US" dirty="0"/>
              <a:t>#</a:t>
            </a:r>
            <a:r>
              <a:rPr lang="en-US" dirty="0" err="1"/>
              <a:t>include"iostream</a:t>
            </a:r>
            <a:r>
              <a:rPr lang="en-US" dirty="0"/>
              <a:t>"</a:t>
            </a:r>
            <a:r>
              <a:rPr lang="en-US" dirty="0" smtClean="0"/>
              <a:t/>
            </a:r>
            <a:br>
              <a:rPr lang="en-US" dirty="0" smtClean="0"/>
            </a:br>
            <a:r>
              <a:rPr lang="en-US" dirty="0"/>
              <a:t>#include&lt;string&gt;</a:t>
            </a:r>
            <a:r>
              <a:rPr lang="en-US" dirty="0" smtClean="0"/>
              <a:t/>
            </a:r>
            <a:br>
              <a:rPr lang="en-US" dirty="0" smtClean="0"/>
            </a:br>
            <a:r>
              <a:rPr lang="en-US" dirty="0"/>
              <a:t>using namespace std;</a:t>
            </a:r>
            <a:r>
              <a:rPr lang="en-US" dirty="0" smtClean="0"/>
              <a:t/>
            </a:r>
            <a:br>
              <a:rPr lang="en-US" dirty="0" smtClean="0"/>
            </a:br>
            <a:r>
              <a:rPr lang="en-US" dirty="0" err="1"/>
              <a:t>int</a:t>
            </a:r>
            <a:r>
              <a:rPr lang="en-US" dirty="0"/>
              <a:t> main()</a:t>
            </a:r>
            <a:r>
              <a:rPr lang="en-US" dirty="0" smtClean="0"/>
              <a:t/>
            </a:r>
            <a:br>
              <a:rPr lang="en-US" dirty="0" smtClean="0"/>
            </a:br>
            <a:r>
              <a:rPr lang="en-US" dirty="0"/>
              <a:t>{</a:t>
            </a:r>
            <a:r>
              <a:rPr lang="en-US" dirty="0" smtClean="0"/>
              <a:t/>
            </a:r>
            <a:br>
              <a:rPr lang="en-US" dirty="0" smtClean="0"/>
            </a:br>
            <a:r>
              <a:rPr lang="en-US" dirty="0"/>
              <a:t>string name;</a:t>
            </a:r>
            <a:r>
              <a:rPr lang="en-US" dirty="0" smtClean="0"/>
              <a:t/>
            </a:r>
            <a:br>
              <a:rPr lang="en-US" dirty="0" smtClean="0"/>
            </a:br>
            <a:r>
              <a:rPr lang="en-US" dirty="0" err="1"/>
              <a:t>cout</a:t>
            </a:r>
            <a:r>
              <a:rPr lang="en-US" dirty="0"/>
              <a:t> &lt;&lt;"Please enter your name : ";</a:t>
            </a:r>
            <a:r>
              <a:rPr lang="en-US" dirty="0" smtClean="0"/>
              <a:t/>
            </a:r>
            <a:br>
              <a:rPr lang="en-US" dirty="0" smtClean="0"/>
            </a:br>
            <a:r>
              <a:rPr lang="en-US" dirty="0" err="1"/>
              <a:t>getline</a:t>
            </a:r>
            <a:r>
              <a:rPr lang="en-US" dirty="0"/>
              <a:t>(</a:t>
            </a:r>
            <a:r>
              <a:rPr lang="en-US" dirty="0" err="1"/>
              <a:t>cin,name</a:t>
            </a:r>
            <a:r>
              <a:rPr lang="en-US" dirty="0"/>
              <a:t>);</a:t>
            </a:r>
            <a:r>
              <a:rPr lang="en-US" dirty="0" smtClean="0"/>
              <a:t/>
            </a:r>
            <a:br>
              <a:rPr lang="en-US" dirty="0" smtClean="0"/>
            </a:br>
            <a:r>
              <a:rPr lang="en-US" dirty="0" err="1"/>
              <a:t>cout</a:t>
            </a:r>
            <a:r>
              <a:rPr lang="en-US" dirty="0"/>
              <a:t>&lt;&lt;"Your name is = "&lt;&lt;name;</a:t>
            </a:r>
            <a:r>
              <a:rPr lang="en-US" dirty="0" smtClean="0"/>
              <a:t/>
            </a:r>
            <a:br>
              <a:rPr lang="en-US" dirty="0" smtClean="0"/>
            </a:br>
            <a:r>
              <a:rPr lang="en-US" dirty="0"/>
              <a:t>return 0;</a:t>
            </a:r>
            <a:r>
              <a:rPr lang="en-US" dirty="0" smtClean="0"/>
              <a:t/>
            </a:r>
            <a:br>
              <a:rPr lang="en-US" dirty="0" smtClean="0"/>
            </a:br>
            <a:r>
              <a:rPr lang="en-US" dirty="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Accessing Array Elements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An element is accessed by indexing the array name.</a:t>
            </a:r>
          </a:p>
          <a:p>
            <a:pPr algn="just"/>
            <a:r>
              <a:rPr lang="en-US" dirty="0" smtClean="0"/>
              <a:t> This is done by placing the index of the element within square brackets after the name of the array. </a:t>
            </a:r>
          </a:p>
          <a:p>
            <a:pPr algn="just"/>
            <a:r>
              <a:rPr lang="en-US" dirty="0" smtClean="0"/>
              <a:t>For example −</a:t>
            </a:r>
          </a:p>
          <a:p>
            <a:pPr algn="just"/>
            <a:r>
              <a:rPr lang="en-US" dirty="0" smtClean="0"/>
              <a:t>double salary = balance[9];</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Multidimensional arrays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C++ allows multidimensional arrays. Here is the general form of a multidimensional array declaration −</a:t>
            </a:r>
          </a:p>
          <a:p>
            <a:pPr algn="just"/>
            <a:r>
              <a:rPr lang="en-US" dirty="0" smtClean="0"/>
              <a:t>type </a:t>
            </a:r>
            <a:r>
              <a:rPr lang="en-US" dirty="0" err="1" smtClean="0"/>
              <a:t>na</a:t>
            </a:r>
            <a:endParaRPr lang="en-US" dirty="0" smtClean="0"/>
          </a:p>
          <a:p>
            <a:pPr algn="just"/>
            <a:r>
              <a:rPr lang="en-US" dirty="0" smtClean="0"/>
              <a:t>me[size1][size2]...[</a:t>
            </a:r>
            <a:r>
              <a:rPr lang="en-US" dirty="0" err="1" smtClean="0"/>
              <a:t>sizeN</a:t>
            </a:r>
            <a:r>
              <a:rPr lang="en-US" dirty="0" smtClean="0"/>
              <a:t>];</a:t>
            </a:r>
          </a:p>
          <a:p>
            <a:pPr algn="just"/>
            <a:r>
              <a:rPr lang="en-US" dirty="0" smtClean="0"/>
              <a:t>Two-Dimensional Arrays</a:t>
            </a:r>
          </a:p>
          <a:p>
            <a:pPr algn="just"/>
            <a:r>
              <a:rPr lang="en-US" dirty="0" smtClean="0"/>
              <a:t>The simplest form of the multidimensional array is the two-dimensional array. </a:t>
            </a:r>
          </a:p>
          <a:p>
            <a:pPr algn="just"/>
            <a:r>
              <a:rPr lang="en-US" dirty="0" smtClean="0"/>
              <a:t>A two-dimensional array is, in essence, a list of one-dimensional arrays. </a:t>
            </a:r>
          </a:p>
          <a:p>
            <a:pPr algn="just"/>
            <a:r>
              <a:rPr lang="en-US" dirty="0" smtClean="0"/>
              <a:t>To declare a two-dimensional integer array of size </a:t>
            </a:r>
            <a:r>
              <a:rPr lang="en-US" dirty="0" err="1" smtClean="0"/>
              <a:t>x,y</a:t>
            </a:r>
            <a:r>
              <a:rPr lang="en-US" dirty="0" smtClean="0"/>
              <a:t>, you would write something as follows −</a:t>
            </a:r>
          </a:p>
          <a:p>
            <a:pPr algn="just"/>
            <a:r>
              <a:rPr lang="en-US" dirty="0" smtClean="0"/>
              <a:t>type </a:t>
            </a:r>
            <a:r>
              <a:rPr lang="en-US" dirty="0" err="1" smtClean="0"/>
              <a:t>arrayName</a:t>
            </a:r>
            <a:r>
              <a:rPr lang="en-US" dirty="0" smtClean="0"/>
              <a:t> [ x ][ y ];</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algn="just"/>
            <a:r>
              <a:rPr lang="en-US" dirty="0" smtClean="0"/>
              <a:t>A two-dimensional array can be think as a table, which will have x number of rows and y number of columns. </a:t>
            </a:r>
          </a:p>
          <a:p>
            <a:pPr algn="just"/>
            <a:r>
              <a:rPr lang="en-US" dirty="0" smtClean="0"/>
              <a:t>A 2-dimensional array </a:t>
            </a:r>
            <a:r>
              <a:rPr lang="en-US" b="1" dirty="0" smtClean="0"/>
              <a:t>a</a:t>
            </a:r>
            <a:r>
              <a:rPr lang="en-US" dirty="0" smtClean="0"/>
              <a:t>, which contains three rows and four columns can be shown as below </a:t>
            </a:r>
            <a:endParaRPr lang="en-US" dirty="0"/>
          </a:p>
        </p:txBody>
      </p:sp>
      <p:pic>
        <p:nvPicPr>
          <p:cNvPr id="4" name="Picture 2"/>
          <p:cNvPicPr>
            <a:picLocks noChangeAspect="1" noChangeArrowheads="1"/>
          </p:cNvPicPr>
          <p:nvPr/>
        </p:nvPicPr>
        <p:blipFill>
          <a:blip r:embed="rId2"/>
          <a:srcRect l="25389" t="45458" r="40534" b="36023"/>
          <a:stretch>
            <a:fillRect/>
          </a:stretch>
        </p:blipFill>
        <p:spPr bwMode="auto">
          <a:xfrm>
            <a:off x="838200" y="3124200"/>
            <a:ext cx="7315200" cy="304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Initializing Two-Dimensional Arrays</a:t>
            </a:r>
            <a:br>
              <a:rPr lang="en-US" dirty="0" smtClean="0"/>
            </a:br>
            <a:endParaRPr lang="en-US" dirty="0"/>
          </a:p>
        </p:txBody>
      </p:sp>
      <p:sp>
        <p:nvSpPr>
          <p:cNvPr id="5" name="Content Placeholder 4"/>
          <p:cNvSpPr>
            <a:spLocks noGrp="1"/>
          </p:cNvSpPr>
          <p:nvPr>
            <p:ph idx="1"/>
          </p:nvPr>
        </p:nvSpPr>
        <p:spPr/>
        <p:txBody>
          <a:bodyPr>
            <a:normAutofit/>
          </a:bodyPr>
          <a:lstStyle/>
          <a:p>
            <a:pPr algn="just"/>
            <a:r>
              <a:rPr lang="en-US" dirty="0" smtClean="0"/>
              <a:t>Multi dimensioned arrays may be initialized by specifying bracketed values for each row. Following is an array with 3 rows and each row have 4 columns.</a:t>
            </a:r>
          </a:p>
          <a:p>
            <a:pPr algn="just"/>
            <a:r>
              <a:rPr lang="en-US" dirty="0" err="1" smtClean="0"/>
              <a:t>int</a:t>
            </a:r>
            <a:r>
              <a:rPr lang="en-US" dirty="0" smtClean="0"/>
              <a:t> a[3][4] = { {0, 1, 2, 3} , /* </a:t>
            </a:r>
            <a:r>
              <a:rPr lang="en-US" dirty="0" err="1" smtClean="0"/>
              <a:t>initializers</a:t>
            </a:r>
            <a:r>
              <a:rPr lang="en-US" dirty="0" smtClean="0"/>
              <a:t> for row indexed by 0 */ {4, 5, 6, 7} , /* </a:t>
            </a:r>
            <a:r>
              <a:rPr lang="en-US" dirty="0" err="1" smtClean="0"/>
              <a:t>initializers</a:t>
            </a:r>
            <a:r>
              <a:rPr lang="en-US" dirty="0" smtClean="0"/>
              <a:t> for row indexed by 1 */ {8, 9, 10, 11} /* </a:t>
            </a:r>
            <a:r>
              <a:rPr lang="en-US" dirty="0" err="1" smtClean="0"/>
              <a:t>initializers</a:t>
            </a:r>
            <a:r>
              <a:rPr lang="en-US" dirty="0" smtClean="0"/>
              <a:t> for row indexed by 2 */ };</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#include &lt;</a:t>
            </a:r>
            <a:r>
              <a:rPr lang="en-US" dirty="0" err="1" smtClean="0"/>
              <a:t>iostream</a:t>
            </a:r>
            <a:r>
              <a:rPr lang="en-US" dirty="0" smtClean="0"/>
              <a:t>&gt;</a:t>
            </a:r>
          </a:p>
          <a:p>
            <a:r>
              <a:rPr lang="en-US" dirty="0" smtClean="0"/>
              <a:t> using namespace std;</a:t>
            </a:r>
          </a:p>
          <a:p>
            <a:r>
              <a:rPr lang="en-US" dirty="0" smtClean="0"/>
              <a:t> </a:t>
            </a:r>
            <a:r>
              <a:rPr lang="en-US" dirty="0" err="1" smtClean="0"/>
              <a:t>int</a:t>
            </a:r>
            <a:r>
              <a:rPr lang="en-US" dirty="0" smtClean="0"/>
              <a:t> main () </a:t>
            </a:r>
          </a:p>
          <a:p>
            <a:r>
              <a:rPr lang="en-US" dirty="0" smtClean="0"/>
              <a:t>{ // an array with 5 rows and 2 columns.</a:t>
            </a:r>
          </a:p>
          <a:p>
            <a:r>
              <a:rPr lang="en-US" dirty="0" smtClean="0"/>
              <a:t> </a:t>
            </a:r>
            <a:r>
              <a:rPr lang="en-US" dirty="0" err="1" smtClean="0"/>
              <a:t>int</a:t>
            </a:r>
            <a:r>
              <a:rPr lang="en-US" dirty="0" smtClean="0"/>
              <a:t> a[5][2] = { {0,0}, {1,2}, {2,4}, {3,6},{4,8}};</a:t>
            </a:r>
          </a:p>
          <a:p>
            <a:r>
              <a:rPr lang="en-US" dirty="0" smtClean="0"/>
              <a:t> // output each array element's value</a:t>
            </a:r>
          </a:p>
          <a:p>
            <a:r>
              <a:rPr lang="en-US" dirty="0" smtClean="0"/>
              <a:t> for ( </a:t>
            </a:r>
            <a:r>
              <a:rPr lang="en-US" dirty="0" err="1" smtClean="0"/>
              <a:t>int</a:t>
            </a:r>
            <a:r>
              <a:rPr lang="en-US" dirty="0" smtClean="0"/>
              <a:t> </a:t>
            </a:r>
            <a:r>
              <a:rPr lang="en-US" dirty="0" err="1" smtClean="0"/>
              <a:t>i</a:t>
            </a:r>
            <a:r>
              <a:rPr lang="en-US" dirty="0" smtClean="0"/>
              <a:t> = 0; </a:t>
            </a:r>
            <a:r>
              <a:rPr lang="en-US" dirty="0" err="1" smtClean="0"/>
              <a:t>i</a:t>
            </a:r>
            <a:r>
              <a:rPr lang="en-US" dirty="0" smtClean="0"/>
              <a:t> &lt; 5; </a:t>
            </a:r>
            <a:r>
              <a:rPr lang="en-US" dirty="0" err="1" smtClean="0"/>
              <a:t>i</a:t>
            </a:r>
            <a:r>
              <a:rPr lang="en-US" dirty="0" smtClean="0"/>
              <a:t>++ ) </a:t>
            </a:r>
          </a:p>
          <a:p>
            <a:r>
              <a:rPr lang="en-US" dirty="0" smtClean="0"/>
              <a:t>for ( </a:t>
            </a:r>
            <a:r>
              <a:rPr lang="en-US" dirty="0" err="1" smtClean="0"/>
              <a:t>int</a:t>
            </a:r>
            <a:r>
              <a:rPr lang="en-US" dirty="0" smtClean="0"/>
              <a:t> j = 0; j &lt; 2; j++ ) </a:t>
            </a:r>
          </a:p>
          <a:p>
            <a:r>
              <a:rPr lang="en-US" dirty="0" smtClean="0"/>
              <a:t>{ </a:t>
            </a:r>
            <a:r>
              <a:rPr lang="en-US" dirty="0" err="1" smtClean="0"/>
              <a:t>cout</a:t>
            </a:r>
            <a:r>
              <a:rPr lang="en-US" dirty="0" smtClean="0"/>
              <a:t> &lt;&lt; "a[" &lt;&lt; </a:t>
            </a:r>
            <a:r>
              <a:rPr lang="en-US" dirty="0" err="1" smtClean="0"/>
              <a:t>i</a:t>
            </a:r>
            <a:r>
              <a:rPr lang="en-US" dirty="0" smtClean="0"/>
              <a:t> &lt;&lt; "][" &lt;&lt; j &lt;&lt; "]: "; </a:t>
            </a:r>
          </a:p>
          <a:p>
            <a:r>
              <a:rPr lang="en-US" dirty="0" err="1" smtClean="0"/>
              <a:t>cout</a:t>
            </a:r>
            <a:r>
              <a:rPr lang="en-US" dirty="0" smtClean="0"/>
              <a:t> &lt;&lt; a[</a:t>
            </a:r>
            <a:r>
              <a:rPr lang="en-US" dirty="0" err="1" smtClean="0"/>
              <a:t>i</a:t>
            </a:r>
            <a:r>
              <a:rPr lang="en-US" dirty="0" smtClean="0"/>
              <a:t>][j]&lt;&lt; </a:t>
            </a:r>
            <a:r>
              <a:rPr lang="en-US" dirty="0" err="1" smtClean="0"/>
              <a:t>endl</a:t>
            </a:r>
            <a:r>
              <a:rPr lang="en-US" dirty="0" smtClean="0"/>
              <a:t>; }</a:t>
            </a:r>
          </a:p>
          <a:p>
            <a:r>
              <a:rPr lang="en-US" dirty="0" smtClean="0"/>
              <a:t> return 0;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String</a:t>
            </a: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lgn="just"/>
            <a:r>
              <a:rPr lang="en-US" dirty="0" smtClean="0"/>
              <a:t>C++ provides following two types of string representations −</a:t>
            </a:r>
          </a:p>
          <a:p>
            <a:pPr algn="just"/>
            <a:r>
              <a:rPr lang="en-US" dirty="0" smtClean="0"/>
              <a:t>The C-style character string.</a:t>
            </a:r>
          </a:p>
          <a:p>
            <a:pPr algn="just"/>
            <a:r>
              <a:rPr lang="en-US" dirty="0" smtClean="0"/>
              <a:t>The string class type introduced with Standard C++.</a:t>
            </a:r>
          </a:p>
          <a:p>
            <a:pPr algn="just"/>
            <a:endParaRPr lang="en-US" dirty="0" smtClean="0"/>
          </a:p>
          <a:p>
            <a:pPr algn="just"/>
            <a:r>
              <a:rPr lang="en-US" b="1" dirty="0" smtClean="0"/>
              <a:t>The C-Style Character String</a:t>
            </a:r>
          </a:p>
          <a:p>
            <a:pPr algn="just"/>
            <a:r>
              <a:rPr lang="en-US" dirty="0" smtClean="0"/>
              <a:t>The C-style character string originated within the C language and continues to be supported within C++. </a:t>
            </a:r>
          </a:p>
          <a:p>
            <a:pPr algn="just"/>
            <a:r>
              <a:rPr lang="en-US" dirty="0" smtClean="0"/>
              <a:t>This string is actually a one-dimensional array of characters which is terminated by a </a:t>
            </a:r>
            <a:r>
              <a:rPr lang="en-US" b="1" dirty="0" smtClean="0"/>
              <a:t>null</a:t>
            </a:r>
            <a:r>
              <a:rPr lang="en-US" dirty="0" smtClean="0"/>
              <a:t> character '\0'. </a:t>
            </a:r>
          </a:p>
          <a:p>
            <a:pPr algn="just"/>
            <a:r>
              <a:rPr lang="en-US" dirty="0" smtClean="0"/>
              <a:t>Thus a null-terminated string contains the characters that comprise the string followed by a </a:t>
            </a:r>
            <a:r>
              <a:rPr lang="en-US" b="1" dirty="0" smtClean="0"/>
              <a:t>null</a:t>
            </a:r>
            <a:r>
              <a:rPr lang="en-US" dirty="0" smtClean="0"/>
              <a:t>.</a:t>
            </a:r>
          </a:p>
          <a:p>
            <a:pPr algn="just"/>
            <a:r>
              <a:rPr lang="en-US" dirty="0" smtClean="0"/>
              <a:t>The following declaration and initialization create a string consisting of the word "Hello". </a:t>
            </a:r>
          </a:p>
          <a:p>
            <a:pPr algn="just"/>
            <a:r>
              <a:rPr lang="en-US" dirty="0" smtClean="0"/>
              <a:t>To hold the null character at the end of the array, the size of the character array containing the string is one more than the number of characters in the word "Hello."</a:t>
            </a:r>
          </a:p>
          <a:p>
            <a:pPr algn="just"/>
            <a:r>
              <a:rPr lang="en-US" dirty="0" smtClean="0"/>
              <a:t>char greeting[6] = {'H', 'e', 'l', 'l', 'o', '\0'};</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en-US" dirty="0" smtClean="0"/>
              <a:t>Following is the memory presentation of above defined string in C/C++ −</a:t>
            </a:r>
          </a:p>
          <a:p>
            <a:r>
              <a:rPr lang="en-US" dirty="0" smtClean="0"/>
              <a:t/>
            </a:r>
            <a:br>
              <a:rPr lang="en-US" dirty="0" smtClean="0"/>
            </a:br>
            <a:endParaRPr lang="en-US" dirty="0"/>
          </a:p>
        </p:txBody>
      </p:sp>
      <p:pic>
        <p:nvPicPr>
          <p:cNvPr id="5" name="Picture 2"/>
          <p:cNvPicPr>
            <a:picLocks noChangeAspect="1" noChangeArrowheads="1"/>
          </p:cNvPicPr>
          <p:nvPr/>
        </p:nvPicPr>
        <p:blipFill>
          <a:blip r:embed="rId2"/>
          <a:srcRect l="26336" t="45901" r="34855" b="29288"/>
          <a:stretch>
            <a:fillRect/>
          </a:stretch>
        </p:blipFill>
        <p:spPr bwMode="auto">
          <a:xfrm>
            <a:off x="1143000" y="2133600"/>
            <a:ext cx="7239000"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09600"/>
            <a:ext cx="8229600" cy="5516563"/>
          </a:xfrm>
        </p:spPr>
        <p:txBody>
          <a:bodyPr>
            <a:normAutofit fontScale="92500" lnSpcReduction="10000"/>
          </a:bodyPr>
          <a:lstStyle/>
          <a:p>
            <a:pPr algn="just"/>
            <a:r>
              <a:rPr lang="en-US" dirty="0" smtClean="0"/>
              <a:t> you do not place the null character at the end of a string constant.</a:t>
            </a:r>
          </a:p>
          <a:p>
            <a:pPr algn="just"/>
            <a:r>
              <a:rPr lang="en-US" dirty="0" smtClean="0"/>
              <a:t> The C++ compiler automatically places the '\0' at the end of the string when it initializes the array. </a:t>
            </a:r>
          </a:p>
          <a:p>
            <a:pPr algn="just"/>
            <a:r>
              <a:rPr lang="en-US" dirty="0" smtClean="0"/>
              <a:t>#include &lt;</a:t>
            </a:r>
            <a:r>
              <a:rPr lang="en-US" dirty="0" err="1" smtClean="0"/>
              <a:t>iostream</a:t>
            </a:r>
            <a:r>
              <a:rPr lang="en-US" dirty="0" smtClean="0"/>
              <a:t>&gt;</a:t>
            </a:r>
          </a:p>
          <a:p>
            <a:pPr algn="just"/>
            <a:r>
              <a:rPr lang="en-US" dirty="0" smtClean="0"/>
              <a:t> using namespace std; </a:t>
            </a:r>
          </a:p>
          <a:p>
            <a:pPr algn="just"/>
            <a:r>
              <a:rPr lang="en-US" dirty="0" err="1" smtClean="0"/>
              <a:t>int</a:t>
            </a:r>
            <a:r>
              <a:rPr lang="en-US" dirty="0" smtClean="0"/>
              <a:t> main () </a:t>
            </a:r>
          </a:p>
          <a:p>
            <a:pPr algn="just"/>
            <a:r>
              <a:rPr lang="en-US" dirty="0" smtClean="0"/>
              <a:t>{ char greeting[6] = {'H', 'e', 'l', 'l', 'o', '\0'}; </a:t>
            </a:r>
            <a:r>
              <a:rPr lang="en-US" dirty="0" err="1" smtClean="0"/>
              <a:t>cout</a:t>
            </a:r>
            <a:r>
              <a:rPr lang="en-US" dirty="0" smtClean="0"/>
              <a:t> &lt;&lt; "Greeting message: ";</a:t>
            </a:r>
          </a:p>
          <a:p>
            <a:pPr algn="just"/>
            <a:r>
              <a:rPr lang="en-US" dirty="0" smtClean="0"/>
              <a:t> </a:t>
            </a:r>
            <a:r>
              <a:rPr lang="en-US" dirty="0" err="1" smtClean="0"/>
              <a:t>cout</a:t>
            </a:r>
            <a:r>
              <a:rPr lang="en-US" dirty="0" smtClean="0"/>
              <a:t> &lt;&lt; greeting &lt;&lt; </a:t>
            </a:r>
            <a:r>
              <a:rPr lang="en-US" dirty="0" err="1" smtClean="0"/>
              <a:t>endl</a:t>
            </a:r>
            <a:r>
              <a:rPr lang="en-US" dirty="0" smtClean="0"/>
              <a:t>;</a:t>
            </a:r>
          </a:p>
          <a:p>
            <a:pPr algn="just"/>
            <a:r>
              <a:rPr lang="en-US" dirty="0" smtClean="0"/>
              <a:t> return 0;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C++ supports a wide range of functions that manipulate null-terminated strings −</a:t>
            </a:r>
            <a:endParaRPr lang="en-US" dirty="0"/>
          </a:p>
        </p:txBody>
      </p:sp>
      <p:pic>
        <p:nvPicPr>
          <p:cNvPr id="4" name="Picture 2"/>
          <p:cNvPicPr>
            <a:picLocks noChangeAspect="1" noChangeArrowheads="1"/>
          </p:cNvPicPr>
          <p:nvPr/>
        </p:nvPicPr>
        <p:blipFill>
          <a:blip r:embed="rId2"/>
          <a:srcRect l="25389" t="18520" r="36748" b="20443"/>
          <a:stretch>
            <a:fillRect/>
          </a:stretch>
        </p:blipFill>
        <p:spPr bwMode="auto">
          <a:xfrm>
            <a:off x="838200" y="1752600"/>
            <a:ext cx="76200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Pointers</a:t>
            </a:r>
            <a:endParaRPr lang="en-US" dirty="0"/>
          </a:p>
        </p:txBody>
      </p:sp>
      <p:sp>
        <p:nvSpPr>
          <p:cNvPr id="3" name="Content Placeholder 2"/>
          <p:cNvSpPr>
            <a:spLocks noGrp="1"/>
          </p:cNvSpPr>
          <p:nvPr>
            <p:ph idx="1"/>
          </p:nvPr>
        </p:nvSpPr>
        <p:spPr>
          <a:xfrm>
            <a:off x="457200" y="1143000"/>
            <a:ext cx="8229600" cy="4983163"/>
          </a:xfrm>
        </p:spPr>
        <p:txBody>
          <a:bodyPr>
            <a:normAutofit fontScale="62500" lnSpcReduction="20000"/>
          </a:bodyPr>
          <a:lstStyle/>
          <a:p>
            <a:pPr algn="just"/>
            <a:r>
              <a:rPr lang="en-US" dirty="0" smtClean="0"/>
              <a:t>C++ pointers are easy and fun to learn. Some C++ tasks are performed more easily with pointers, and other C++ tasks, such as dynamic memory allocation, cannot be performed without them.</a:t>
            </a:r>
          </a:p>
          <a:p>
            <a:pPr algn="just"/>
            <a:r>
              <a:rPr lang="en-US" dirty="0" smtClean="0"/>
              <a:t>Every variable is a memory location and every memory location has its address defined which can be accessed using ampersand (&amp;) operator which denotes an address in memory. </a:t>
            </a:r>
          </a:p>
          <a:p>
            <a:pPr algn="just"/>
            <a:r>
              <a:rPr lang="en-US" dirty="0" smtClean="0"/>
              <a:t>Consider the following which will print the address of the variables defined −</a:t>
            </a:r>
          </a:p>
          <a:p>
            <a:pPr algn="just"/>
            <a:r>
              <a:rPr lang="en-US" dirty="0" smtClean="0">
                <a:hlinkClick r:id="rId2"/>
              </a:rPr>
              <a:t> </a:t>
            </a:r>
            <a:endParaRPr lang="en-US" dirty="0" smtClean="0"/>
          </a:p>
          <a:p>
            <a:pPr algn="just"/>
            <a:r>
              <a:rPr lang="en-US" dirty="0" smtClean="0"/>
              <a:t>#include &lt;</a:t>
            </a:r>
            <a:r>
              <a:rPr lang="en-US" dirty="0" err="1" smtClean="0"/>
              <a:t>iostream</a:t>
            </a:r>
            <a:r>
              <a:rPr lang="en-US" dirty="0" smtClean="0"/>
              <a:t>&gt;</a:t>
            </a:r>
          </a:p>
          <a:p>
            <a:pPr algn="just"/>
            <a:r>
              <a:rPr lang="en-US" dirty="0" smtClean="0"/>
              <a:t>using namespace std;</a:t>
            </a:r>
          </a:p>
          <a:p>
            <a:pPr algn="just"/>
            <a:r>
              <a:rPr lang="en-US" dirty="0" smtClean="0"/>
              <a:t> </a:t>
            </a:r>
            <a:r>
              <a:rPr lang="en-US" dirty="0" err="1" smtClean="0"/>
              <a:t>int</a:t>
            </a:r>
            <a:r>
              <a:rPr lang="en-US" dirty="0" smtClean="0"/>
              <a:t> main ()</a:t>
            </a:r>
          </a:p>
          <a:p>
            <a:pPr algn="just"/>
            <a:r>
              <a:rPr lang="en-US" dirty="0" smtClean="0"/>
              <a:t> { </a:t>
            </a:r>
            <a:r>
              <a:rPr lang="en-US" dirty="0" err="1" smtClean="0"/>
              <a:t>int</a:t>
            </a:r>
            <a:r>
              <a:rPr lang="en-US" dirty="0" smtClean="0"/>
              <a:t> var1; char var2[10]; </a:t>
            </a:r>
          </a:p>
          <a:p>
            <a:pPr algn="just"/>
            <a:r>
              <a:rPr lang="en-US" dirty="0" err="1" smtClean="0"/>
              <a:t>cout</a:t>
            </a:r>
            <a:r>
              <a:rPr lang="en-US" dirty="0" smtClean="0"/>
              <a:t> &lt;&lt; "Address of var1 variable: "; </a:t>
            </a:r>
          </a:p>
          <a:p>
            <a:pPr algn="just"/>
            <a:r>
              <a:rPr lang="en-US" dirty="0" err="1" smtClean="0"/>
              <a:t>cout</a:t>
            </a:r>
            <a:r>
              <a:rPr lang="en-US" dirty="0" smtClean="0"/>
              <a:t> &lt;&lt; &amp;var1 &lt;&lt; </a:t>
            </a:r>
            <a:r>
              <a:rPr lang="en-US" dirty="0" err="1" smtClean="0"/>
              <a:t>endl</a:t>
            </a:r>
            <a:r>
              <a:rPr lang="en-US" dirty="0" smtClean="0"/>
              <a:t>;</a:t>
            </a:r>
          </a:p>
          <a:p>
            <a:pPr algn="just"/>
            <a:r>
              <a:rPr lang="en-US" dirty="0" smtClean="0"/>
              <a:t> </a:t>
            </a:r>
            <a:r>
              <a:rPr lang="en-US" dirty="0" err="1" smtClean="0"/>
              <a:t>cout</a:t>
            </a:r>
            <a:r>
              <a:rPr lang="en-US" dirty="0" smtClean="0"/>
              <a:t> &lt;&lt; "Address of var2 variable: "; </a:t>
            </a:r>
          </a:p>
          <a:p>
            <a:pPr algn="just"/>
            <a:r>
              <a:rPr lang="en-US" dirty="0" err="1" smtClean="0"/>
              <a:t>cout</a:t>
            </a:r>
            <a:r>
              <a:rPr lang="en-US" dirty="0" smtClean="0"/>
              <a:t> &lt;&lt; &amp;var2 &lt;&lt; </a:t>
            </a:r>
            <a:r>
              <a:rPr lang="en-US" dirty="0" err="1" smtClean="0"/>
              <a:t>endl</a:t>
            </a:r>
            <a:r>
              <a:rPr lang="en-US" dirty="0" smtClean="0"/>
              <a:t>; return 0;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OOPs Concepts</a:t>
            </a:r>
            <a:endParaRPr lang="en-US" dirty="0"/>
          </a:p>
        </p:txBody>
      </p:sp>
      <p:sp>
        <p:nvSpPr>
          <p:cNvPr id="3" name="Content Placeholder 2"/>
          <p:cNvSpPr>
            <a:spLocks noGrp="1"/>
          </p:cNvSpPr>
          <p:nvPr>
            <p:ph idx="1"/>
          </p:nvPr>
        </p:nvSpPr>
        <p:spPr/>
        <p:txBody>
          <a:bodyPr/>
          <a:lstStyle/>
          <a:p>
            <a:r>
              <a:rPr lang="en-US" dirty="0" smtClean="0"/>
              <a:t>The major concepts that we have discussed above are known as </a:t>
            </a:r>
            <a:r>
              <a:rPr lang="en-US" b="1" dirty="0" smtClean="0"/>
              <a:t>pillars of OOPs</a:t>
            </a:r>
            <a:r>
              <a:rPr lang="en-US" dirty="0" smtClean="0"/>
              <a:t>. </a:t>
            </a:r>
            <a:endParaRPr lang="en-US" dirty="0"/>
          </a:p>
        </p:txBody>
      </p:sp>
      <p:pic>
        <p:nvPicPr>
          <p:cNvPr id="5" name="Picture 4" descr="What is Object-Oriented Programming"/>
          <p:cNvPicPr/>
          <p:nvPr/>
        </p:nvPicPr>
        <p:blipFill>
          <a:blip r:embed="rId2"/>
          <a:srcRect/>
          <a:stretch>
            <a:fillRect/>
          </a:stretch>
        </p:blipFill>
        <p:spPr bwMode="auto">
          <a:xfrm>
            <a:off x="838200" y="2667000"/>
            <a:ext cx="7467600" cy="3622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685800"/>
            <a:ext cx="8229600" cy="5440363"/>
          </a:xfrm>
        </p:spPr>
        <p:txBody>
          <a:bodyPr>
            <a:normAutofit fontScale="70000" lnSpcReduction="20000"/>
          </a:bodyPr>
          <a:lstStyle/>
          <a:p>
            <a:pPr algn="just"/>
            <a:r>
              <a:rPr lang="en-US" dirty="0" smtClean="0"/>
              <a:t>A </a:t>
            </a:r>
            <a:r>
              <a:rPr lang="en-US" b="1" dirty="0" smtClean="0"/>
              <a:t>pointer</a:t>
            </a:r>
            <a:r>
              <a:rPr lang="en-US" dirty="0" smtClean="0"/>
              <a:t> is a variable whose value is the address of another variable. </a:t>
            </a:r>
          </a:p>
          <a:p>
            <a:pPr algn="just"/>
            <a:r>
              <a:rPr lang="en-US" dirty="0" smtClean="0"/>
              <a:t>Like any variable or constant, you must declare a pointer before you can work with it. </a:t>
            </a:r>
          </a:p>
          <a:p>
            <a:pPr algn="just"/>
            <a:r>
              <a:rPr lang="en-US" dirty="0" smtClean="0"/>
              <a:t>The general form of a pointer variable declaration is −</a:t>
            </a:r>
          </a:p>
          <a:p>
            <a:pPr algn="just"/>
            <a:r>
              <a:rPr lang="en-US" dirty="0" smtClean="0"/>
              <a:t>type *</a:t>
            </a:r>
            <a:r>
              <a:rPr lang="en-US" dirty="0" err="1" smtClean="0"/>
              <a:t>var-nam</a:t>
            </a:r>
            <a:endParaRPr lang="en-US" dirty="0" smtClean="0"/>
          </a:p>
          <a:p>
            <a:r>
              <a:rPr lang="en-US" b="1" dirty="0" smtClean="0"/>
              <a:t>type</a:t>
            </a:r>
            <a:r>
              <a:rPr lang="en-US" dirty="0" smtClean="0"/>
              <a:t> is the pointer's base type; it must be a valid C++ type and </a:t>
            </a:r>
            <a:r>
              <a:rPr lang="en-US" b="1" dirty="0" err="1" smtClean="0"/>
              <a:t>var</a:t>
            </a:r>
            <a:r>
              <a:rPr lang="en-US" b="1" dirty="0" smtClean="0"/>
              <a:t>-name</a:t>
            </a:r>
            <a:r>
              <a:rPr lang="en-US" dirty="0" smtClean="0"/>
              <a:t> is the name of the pointer variable. </a:t>
            </a:r>
          </a:p>
          <a:p>
            <a:r>
              <a:rPr lang="en-US" dirty="0" smtClean="0"/>
              <a:t>The asterisk you used to declare a pointer is the same asterisk that you use for multiplication.</a:t>
            </a:r>
          </a:p>
          <a:p>
            <a:r>
              <a:rPr lang="en-US" dirty="0" smtClean="0"/>
              <a:t> However, in this statement the asterisk is being used to designate a variable as a pointer. </a:t>
            </a:r>
          </a:p>
          <a:p>
            <a:r>
              <a:rPr lang="en-US" dirty="0" smtClean="0"/>
              <a:t>Following are the valid pointer declaration −</a:t>
            </a:r>
          </a:p>
          <a:p>
            <a:r>
              <a:rPr lang="en-US" dirty="0" err="1" smtClean="0"/>
              <a:t>int</a:t>
            </a:r>
            <a:r>
              <a:rPr lang="en-US" dirty="0" smtClean="0"/>
              <a:t> *</a:t>
            </a:r>
            <a:r>
              <a:rPr lang="en-US" dirty="0" err="1" smtClean="0"/>
              <a:t>ip</a:t>
            </a:r>
            <a:r>
              <a:rPr lang="en-US" dirty="0" smtClean="0"/>
              <a:t>; // pointer to an integer </a:t>
            </a:r>
          </a:p>
          <a:p>
            <a:r>
              <a:rPr lang="en-US" dirty="0" smtClean="0"/>
              <a:t>double *</a:t>
            </a:r>
            <a:r>
              <a:rPr lang="en-US" dirty="0" err="1" smtClean="0"/>
              <a:t>dp</a:t>
            </a:r>
            <a:r>
              <a:rPr lang="en-US" dirty="0" smtClean="0"/>
              <a:t>; // pointer to a double </a:t>
            </a:r>
          </a:p>
          <a:p>
            <a:r>
              <a:rPr lang="en-US" dirty="0" smtClean="0"/>
              <a:t>float *</a:t>
            </a:r>
            <a:r>
              <a:rPr lang="en-US" dirty="0" err="1" smtClean="0"/>
              <a:t>fp</a:t>
            </a:r>
            <a:r>
              <a:rPr lang="en-US" dirty="0" smtClean="0"/>
              <a:t>; // pointer to a float </a:t>
            </a:r>
          </a:p>
          <a:p>
            <a:r>
              <a:rPr lang="en-US" dirty="0" smtClean="0"/>
              <a:t>char *</a:t>
            </a:r>
            <a:r>
              <a:rPr lang="en-US" dirty="0" err="1" smtClean="0"/>
              <a:t>ch</a:t>
            </a:r>
            <a:r>
              <a:rPr lang="en-US" dirty="0" smtClean="0"/>
              <a:t> // pointer to character 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Using Pointers in C++</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pPr algn="just"/>
            <a:r>
              <a:rPr lang="en-US" dirty="0" smtClean="0"/>
              <a:t>There are few important operations, which we will do with the pointers very frequently. </a:t>
            </a:r>
          </a:p>
          <a:p>
            <a:pPr algn="just"/>
            <a:r>
              <a:rPr lang="en-US" b="1" dirty="0" smtClean="0"/>
              <a:t>(a)</a:t>
            </a:r>
            <a:r>
              <a:rPr lang="en-US" dirty="0" smtClean="0"/>
              <a:t> We define a pointer variable. </a:t>
            </a:r>
          </a:p>
          <a:p>
            <a:pPr algn="just"/>
            <a:r>
              <a:rPr lang="en-US" b="1" dirty="0" smtClean="0"/>
              <a:t>(b)</a:t>
            </a:r>
            <a:r>
              <a:rPr lang="en-US" dirty="0" smtClean="0"/>
              <a:t> Assign the address of a variable to a pointer. </a:t>
            </a:r>
          </a:p>
          <a:p>
            <a:pPr algn="just"/>
            <a:r>
              <a:rPr lang="en-US" b="1" dirty="0" smtClean="0"/>
              <a:t>(c)</a:t>
            </a:r>
            <a:r>
              <a:rPr lang="en-US" dirty="0" smtClean="0"/>
              <a:t> Finally access the value at the address available in the pointer variable. </a:t>
            </a:r>
          </a:p>
          <a:p>
            <a:pPr algn="just"/>
            <a:r>
              <a:rPr lang="en-US" dirty="0" smtClean="0"/>
              <a:t>This is done by using unary operator * that returns the value of the variable located at the address specified by its operand.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r>
              <a:rPr lang="en-US" dirty="0" smtClean="0"/>
              <a:t>#include &lt;</a:t>
            </a:r>
            <a:r>
              <a:rPr lang="en-US" dirty="0" err="1" smtClean="0"/>
              <a:t>iostream</a:t>
            </a:r>
            <a:r>
              <a:rPr lang="en-US" dirty="0" smtClean="0"/>
              <a:t>&gt; </a:t>
            </a:r>
          </a:p>
          <a:p>
            <a:r>
              <a:rPr lang="en-US" dirty="0" smtClean="0"/>
              <a:t>using namespace std; </a:t>
            </a:r>
          </a:p>
          <a:p>
            <a:r>
              <a:rPr lang="en-US" dirty="0" err="1" smtClean="0"/>
              <a:t>int</a:t>
            </a:r>
            <a:r>
              <a:rPr lang="en-US" dirty="0" smtClean="0"/>
              <a:t> main ()</a:t>
            </a:r>
          </a:p>
          <a:p>
            <a:r>
              <a:rPr lang="en-US" dirty="0" smtClean="0"/>
              <a:t> { </a:t>
            </a:r>
            <a:r>
              <a:rPr lang="en-US" dirty="0" err="1" smtClean="0"/>
              <a:t>int</a:t>
            </a:r>
            <a:r>
              <a:rPr lang="en-US" dirty="0" smtClean="0"/>
              <a:t> </a:t>
            </a:r>
            <a:r>
              <a:rPr lang="en-US" dirty="0" err="1" smtClean="0"/>
              <a:t>var</a:t>
            </a:r>
            <a:r>
              <a:rPr lang="en-US" dirty="0" smtClean="0"/>
              <a:t> = 20; // actual variable declaration. </a:t>
            </a:r>
          </a:p>
          <a:p>
            <a:r>
              <a:rPr lang="en-US" dirty="0" err="1" smtClean="0"/>
              <a:t>int</a:t>
            </a:r>
            <a:r>
              <a:rPr lang="en-US" dirty="0" smtClean="0"/>
              <a:t> *</a:t>
            </a:r>
            <a:r>
              <a:rPr lang="en-US" dirty="0" err="1" smtClean="0"/>
              <a:t>ip</a:t>
            </a:r>
            <a:r>
              <a:rPr lang="en-US" dirty="0" smtClean="0"/>
              <a:t>; // pointer variable </a:t>
            </a:r>
          </a:p>
          <a:p>
            <a:r>
              <a:rPr lang="en-US" dirty="0" err="1" smtClean="0"/>
              <a:t>ip</a:t>
            </a:r>
            <a:r>
              <a:rPr lang="en-US" dirty="0" smtClean="0"/>
              <a:t> = &amp;</a:t>
            </a:r>
            <a:r>
              <a:rPr lang="en-US" dirty="0" err="1" smtClean="0"/>
              <a:t>var</a:t>
            </a:r>
            <a:r>
              <a:rPr lang="en-US" dirty="0" smtClean="0"/>
              <a:t>; // store address of </a:t>
            </a:r>
            <a:r>
              <a:rPr lang="en-US" dirty="0" err="1" smtClean="0"/>
              <a:t>var</a:t>
            </a:r>
            <a:r>
              <a:rPr lang="en-US" dirty="0" smtClean="0"/>
              <a:t> in pointer variable </a:t>
            </a:r>
          </a:p>
          <a:p>
            <a:r>
              <a:rPr lang="en-US" dirty="0" err="1" smtClean="0"/>
              <a:t>cout</a:t>
            </a:r>
            <a:r>
              <a:rPr lang="en-US" dirty="0" smtClean="0"/>
              <a:t> &lt;&lt; "Value of </a:t>
            </a:r>
            <a:r>
              <a:rPr lang="en-US" dirty="0" err="1" smtClean="0"/>
              <a:t>var</a:t>
            </a:r>
            <a:r>
              <a:rPr lang="en-US" dirty="0" smtClean="0"/>
              <a:t> variable: "; </a:t>
            </a:r>
          </a:p>
          <a:p>
            <a:r>
              <a:rPr lang="en-US" dirty="0" err="1" smtClean="0"/>
              <a:t>cout</a:t>
            </a:r>
            <a:r>
              <a:rPr lang="en-US" dirty="0" smtClean="0"/>
              <a:t> &lt;&lt; </a:t>
            </a:r>
            <a:r>
              <a:rPr lang="en-US" dirty="0" err="1" smtClean="0"/>
              <a:t>var</a:t>
            </a:r>
            <a:r>
              <a:rPr lang="en-US" dirty="0" smtClean="0"/>
              <a:t> &lt;&lt; </a:t>
            </a:r>
            <a:r>
              <a:rPr lang="en-US" dirty="0" err="1" smtClean="0"/>
              <a:t>endl</a:t>
            </a:r>
            <a:r>
              <a:rPr lang="en-US" dirty="0" smtClean="0"/>
              <a:t>; </a:t>
            </a:r>
          </a:p>
          <a:p>
            <a:r>
              <a:rPr lang="en-US" dirty="0" smtClean="0"/>
              <a:t>// print the address stored in </a:t>
            </a:r>
            <a:r>
              <a:rPr lang="en-US" dirty="0" err="1" smtClean="0"/>
              <a:t>ip</a:t>
            </a:r>
            <a:r>
              <a:rPr lang="en-US" dirty="0" smtClean="0"/>
              <a:t> pointer variable</a:t>
            </a:r>
          </a:p>
          <a:p>
            <a:r>
              <a:rPr lang="en-US" dirty="0" smtClean="0"/>
              <a:t> </a:t>
            </a:r>
            <a:r>
              <a:rPr lang="en-US" dirty="0" err="1" smtClean="0"/>
              <a:t>cout</a:t>
            </a:r>
            <a:r>
              <a:rPr lang="en-US" dirty="0" smtClean="0"/>
              <a:t> &lt;&lt; "Address stored in </a:t>
            </a:r>
            <a:r>
              <a:rPr lang="en-US" dirty="0" err="1" smtClean="0"/>
              <a:t>ip</a:t>
            </a:r>
            <a:r>
              <a:rPr lang="en-US" dirty="0" smtClean="0"/>
              <a:t> variable: "; </a:t>
            </a:r>
          </a:p>
          <a:p>
            <a:r>
              <a:rPr lang="en-US" dirty="0" err="1" smtClean="0"/>
              <a:t>cout</a:t>
            </a:r>
            <a:r>
              <a:rPr lang="en-US" dirty="0" smtClean="0"/>
              <a:t> &lt;&lt; </a:t>
            </a:r>
            <a:r>
              <a:rPr lang="en-US" dirty="0" err="1" smtClean="0"/>
              <a:t>ip</a:t>
            </a:r>
            <a:r>
              <a:rPr lang="en-US" dirty="0" smtClean="0"/>
              <a:t> &lt;&lt; </a:t>
            </a:r>
            <a:r>
              <a:rPr lang="en-US" dirty="0" err="1" smtClean="0"/>
              <a:t>endl</a:t>
            </a:r>
            <a:r>
              <a:rPr lang="en-US" dirty="0" smtClean="0"/>
              <a:t>; </a:t>
            </a:r>
          </a:p>
          <a:p>
            <a:r>
              <a:rPr lang="en-US" dirty="0" smtClean="0"/>
              <a:t>// access the value at the address available in pointer </a:t>
            </a:r>
          </a:p>
          <a:p>
            <a:r>
              <a:rPr lang="en-US" dirty="0" err="1" smtClean="0"/>
              <a:t>cout</a:t>
            </a:r>
            <a:r>
              <a:rPr lang="en-US" dirty="0" smtClean="0"/>
              <a:t> &lt;&lt; "Value of *</a:t>
            </a:r>
            <a:r>
              <a:rPr lang="en-US" dirty="0" err="1" smtClean="0"/>
              <a:t>ip</a:t>
            </a:r>
            <a:r>
              <a:rPr lang="en-US" dirty="0" smtClean="0"/>
              <a:t> variable: "; </a:t>
            </a:r>
          </a:p>
          <a:p>
            <a:r>
              <a:rPr lang="en-US" dirty="0" err="1" smtClean="0"/>
              <a:t>cout</a:t>
            </a:r>
            <a:r>
              <a:rPr lang="en-US" dirty="0" smtClean="0"/>
              <a:t> &lt;&lt; *</a:t>
            </a:r>
            <a:r>
              <a:rPr lang="en-US" dirty="0" err="1" smtClean="0"/>
              <a:t>ip</a:t>
            </a:r>
            <a:r>
              <a:rPr lang="en-US" dirty="0" smtClean="0"/>
              <a:t> &lt;&lt; </a:t>
            </a:r>
            <a:r>
              <a:rPr lang="en-US" dirty="0" err="1" smtClean="0"/>
              <a:t>endl</a:t>
            </a:r>
            <a:r>
              <a:rPr lang="en-US" dirty="0" smtClean="0"/>
              <a:t>; return 0;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 Functions</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A function is a block of code which only runs when it is called.</a:t>
            </a:r>
          </a:p>
          <a:p>
            <a:pPr algn="just"/>
            <a:r>
              <a:rPr lang="en-US" dirty="0" smtClean="0"/>
              <a:t>You can pass data, known as parameters, into a function.</a:t>
            </a:r>
          </a:p>
          <a:p>
            <a:pPr algn="just"/>
            <a:r>
              <a:rPr lang="en-US" dirty="0" smtClean="0"/>
              <a:t>Functions are used to perform certain actions, and they are important for reusing code: Define the code once, and use it many times.</a:t>
            </a:r>
          </a:p>
          <a:p>
            <a:pPr algn="just"/>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Create a Function</a:t>
            </a:r>
            <a:br>
              <a:rPr lang="en-US" dirty="0" smtClean="0"/>
            </a:br>
            <a:endParaRPr lang="en-US" dirty="0"/>
          </a:p>
        </p:txBody>
      </p:sp>
      <p:sp>
        <p:nvSpPr>
          <p:cNvPr id="3" name="Content Placeholder 2"/>
          <p:cNvSpPr>
            <a:spLocks noGrp="1"/>
          </p:cNvSpPr>
          <p:nvPr>
            <p:ph idx="1"/>
          </p:nvPr>
        </p:nvSpPr>
        <p:spPr>
          <a:xfrm>
            <a:off x="457200" y="1219200"/>
            <a:ext cx="8229600" cy="4906963"/>
          </a:xfrm>
        </p:spPr>
        <p:txBody>
          <a:bodyPr>
            <a:normAutofit fontScale="92500" lnSpcReduction="20000"/>
          </a:bodyPr>
          <a:lstStyle/>
          <a:p>
            <a:pPr algn="just"/>
            <a:r>
              <a:rPr lang="en-US" dirty="0" smtClean="0"/>
              <a:t>C++ provides some pre-defined functions, such as main(), which is used to execute code. But you can also create your own functions to perform certain actions.</a:t>
            </a:r>
          </a:p>
          <a:p>
            <a:pPr algn="just"/>
            <a:r>
              <a:rPr lang="en-US" dirty="0" smtClean="0"/>
              <a:t>To create (often referred to as </a:t>
            </a:r>
            <a:r>
              <a:rPr lang="en-US" i="1" dirty="0" smtClean="0"/>
              <a:t>declare</a:t>
            </a:r>
            <a:r>
              <a:rPr lang="en-US" dirty="0" smtClean="0"/>
              <a:t>) a function, specify the name of the function, followed by parentheses </a:t>
            </a:r>
            <a:r>
              <a:rPr lang="en-US" b="1" dirty="0" smtClean="0"/>
              <a:t>()</a:t>
            </a:r>
            <a:r>
              <a:rPr lang="en-US" dirty="0" smtClean="0"/>
              <a:t>:</a:t>
            </a:r>
          </a:p>
          <a:p>
            <a:pPr algn="just"/>
            <a:r>
              <a:rPr lang="en-US" dirty="0" smtClean="0"/>
              <a:t>Syntax</a:t>
            </a:r>
          </a:p>
          <a:p>
            <a:r>
              <a:rPr lang="en-US" dirty="0" smtClean="0"/>
              <a:t>Void	</a:t>
            </a:r>
            <a:r>
              <a:rPr lang="en-US" i="1" dirty="0" smtClean="0"/>
              <a:t>Function</a:t>
            </a:r>
            <a:r>
              <a:rPr lang="en-US" dirty="0" smtClean="0"/>
              <a:t>() </a:t>
            </a:r>
          </a:p>
          <a:p>
            <a:r>
              <a:rPr lang="en-US" dirty="0" smtClean="0"/>
              <a:t>{</a:t>
            </a:r>
            <a:br>
              <a:rPr lang="en-US" dirty="0" smtClean="0"/>
            </a:br>
            <a:r>
              <a:rPr lang="en-US" dirty="0" smtClean="0"/>
              <a:t>  // code to be executed</a:t>
            </a:r>
            <a:br>
              <a:rPr lang="en-US" dirty="0" smtClean="0"/>
            </a:br>
            <a:r>
              <a:rPr lang="en-US" dirty="0" smtClean="0"/>
              <a:t>}</a:t>
            </a:r>
          </a:p>
          <a:p>
            <a:pPr algn="just"/>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Example</a:t>
            </a:r>
            <a:endParaRPr lang="en-US" dirty="0"/>
          </a:p>
        </p:txBody>
      </p:sp>
      <p:sp>
        <p:nvSpPr>
          <p:cNvPr id="3" name="Content Placeholder 2"/>
          <p:cNvSpPr>
            <a:spLocks noGrp="1"/>
          </p:cNvSpPr>
          <p:nvPr>
            <p:ph idx="1"/>
          </p:nvPr>
        </p:nvSpPr>
        <p:spPr/>
        <p:txBody>
          <a:bodyPr>
            <a:normAutofit/>
          </a:bodyPr>
          <a:lstStyle/>
          <a:p>
            <a:r>
              <a:rPr lang="en-US" dirty="0" err="1" smtClean="0"/>
              <a:t>myFunction</a:t>
            </a:r>
            <a:r>
              <a:rPr lang="en-US" dirty="0" smtClean="0"/>
              <a:t>() is the name of the function</a:t>
            </a:r>
          </a:p>
          <a:p>
            <a:r>
              <a:rPr lang="en-US" dirty="0" smtClean="0"/>
              <a:t>void means that the function does not have a return value. You will learn more about return values later in the next chapter</a:t>
            </a:r>
          </a:p>
          <a:p>
            <a:r>
              <a:rPr lang="en-US" dirty="0" smtClean="0"/>
              <a:t>inside the function (the body), add code that defines what the function should do</a:t>
            </a:r>
          </a:p>
          <a:p>
            <a:r>
              <a:rPr lang="en-US" dirty="0" smtClean="0"/>
              <a:t/>
            </a:r>
            <a:br>
              <a:rPr lang="en-US" dirty="0" smtClean="0"/>
            </a:b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dirty="0" smtClean="0"/>
              <a:t>Declared functions are not executed immediately. They are "saved for later use", and will be executed later, when they are called.</a:t>
            </a:r>
          </a:p>
          <a:p>
            <a:pPr algn="just"/>
            <a:r>
              <a:rPr lang="en-US" dirty="0" smtClean="0"/>
              <a:t>To call a function, write the function's name followed by two parentheses () and a semicolon ;</a:t>
            </a:r>
          </a:p>
          <a:p>
            <a:pPr algn="just"/>
            <a:r>
              <a:rPr lang="en-US" dirty="0" smtClean="0"/>
              <a:t>In the following example, </a:t>
            </a:r>
            <a:r>
              <a:rPr lang="en-US" dirty="0" err="1" smtClean="0"/>
              <a:t>myFunction</a:t>
            </a:r>
            <a:r>
              <a:rPr lang="en-US" dirty="0" smtClean="0"/>
              <a:t>() is used to print a text (the action), when it is called:</a:t>
            </a:r>
          </a:p>
          <a:p>
            <a:pPr algn="just"/>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Inside main, call </a:t>
            </a:r>
            <a:r>
              <a:rPr lang="en-US" dirty="0" err="1" smtClean="0"/>
              <a:t>myFunction</a:t>
            </a:r>
            <a:r>
              <a:rPr lang="en-US" dirty="0" smtClean="0"/>
              <a:t>():</a:t>
            </a:r>
          </a:p>
          <a:p>
            <a:r>
              <a:rPr lang="en-US" dirty="0" smtClean="0"/>
              <a:t>// Create a function</a:t>
            </a:r>
            <a:br>
              <a:rPr lang="en-US" dirty="0" smtClean="0"/>
            </a:br>
            <a:r>
              <a:rPr lang="en-US" dirty="0" smtClean="0"/>
              <a:t>void </a:t>
            </a:r>
            <a:r>
              <a:rPr lang="en-US" dirty="0" err="1" smtClean="0"/>
              <a:t>myFunction</a:t>
            </a:r>
            <a:r>
              <a:rPr lang="en-US" dirty="0" smtClean="0"/>
              <a:t>() {</a:t>
            </a:r>
            <a:br>
              <a:rPr lang="en-US" dirty="0" smtClean="0"/>
            </a:br>
            <a:r>
              <a:rPr lang="en-US" dirty="0" smtClean="0"/>
              <a:t>  </a:t>
            </a:r>
            <a:r>
              <a:rPr lang="en-US" dirty="0" err="1" smtClean="0"/>
              <a:t>cout</a:t>
            </a:r>
            <a:r>
              <a:rPr lang="en-US" dirty="0" smtClean="0"/>
              <a:t> &lt;&lt; "I just got executed!";</a:t>
            </a:r>
            <a:br>
              <a:rPr lang="en-US" dirty="0" smtClean="0"/>
            </a:br>
            <a:r>
              <a:rPr lang="en-US" dirty="0" smtClean="0"/>
              <a:t>}</a:t>
            </a:r>
            <a:br>
              <a:rPr lang="en-US" dirty="0" smtClean="0"/>
            </a:br>
            <a:r>
              <a:rPr lang="en-US" dirty="0" smtClean="0"/>
              <a:t/>
            </a:r>
            <a:br>
              <a:rPr lang="en-US" dirty="0" smtClean="0"/>
            </a:br>
            <a:r>
              <a:rPr lang="en-US" dirty="0" err="1" smtClean="0"/>
              <a:t>int</a:t>
            </a:r>
            <a:r>
              <a:rPr lang="en-US" dirty="0" smtClean="0"/>
              <a:t> main() {</a:t>
            </a:r>
            <a:br>
              <a:rPr lang="en-US" dirty="0" smtClean="0"/>
            </a:br>
            <a:r>
              <a:rPr lang="en-US" dirty="0" smtClean="0"/>
              <a:t>  </a:t>
            </a:r>
            <a:r>
              <a:rPr lang="en-US" b="1" dirty="0" err="1" smtClean="0"/>
              <a:t>myFunction</a:t>
            </a:r>
            <a:r>
              <a:rPr lang="en-US" b="1" dirty="0" smtClean="0"/>
              <a:t>();</a:t>
            </a:r>
            <a:r>
              <a:rPr lang="en-US" dirty="0" smtClean="0"/>
              <a:t> // call the function</a:t>
            </a:r>
            <a:br>
              <a:rPr lang="en-US" dirty="0" smtClean="0"/>
            </a:br>
            <a:r>
              <a:rPr lang="en-US" dirty="0" smtClean="0"/>
              <a:t>  return 0;</a:t>
            </a:r>
            <a:br>
              <a:rPr lang="en-US" dirty="0" smtClean="0"/>
            </a:br>
            <a:r>
              <a:rPr lang="en-US" dirty="0" smtClean="0"/>
              <a:t>}</a:t>
            </a:r>
            <a:br>
              <a:rPr lang="en-US" dirty="0" smtClean="0"/>
            </a:br>
            <a:r>
              <a:rPr lang="en-US" dirty="0" smtClean="0"/>
              <a:t/>
            </a:r>
            <a:br>
              <a:rPr lang="en-US" dirty="0" smtClean="0"/>
            </a:br>
            <a:r>
              <a:rPr lang="en-US" dirty="0" smtClean="0"/>
              <a:t>// Outputs "I just got executed!"</a:t>
            </a:r>
          </a:p>
          <a:p>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 Recursion</a:t>
            </a:r>
            <a:br>
              <a:rPr lang="en-US" dirty="0" smtClean="0"/>
            </a:br>
            <a:endParaRPr lang="en-US" dirty="0"/>
          </a:p>
        </p:txBody>
      </p:sp>
      <p:sp>
        <p:nvSpPr>
          <p:cNvPr id="3" name="Content Placeholder 2"/>
          <p:cNvSpPr>
            <a:spLocks noGrp="1"/>
          </p:cNvSpPr>
          <p:nvPr>
            <p:ph idx="1"/>
          </p:nvPr>
        </p:nvSpPr>
        <p:spPr/>
        <p:txBody>
          <a:bodyPr/>
          <a:lstStyle/>
          <a:p>
            <a:pPr algn="just"/>
            <a:r>
              <a:rPr lang="en-US" dirty="0" smtClean="0"/>
              <a:t>Recursion is the technique of making a function call itself. </a:t>
            </a:r>
          </a:p>
          <a:p>
            <a:pPr algn="just"/>
            <a:r>
              <a:rPr lang="en-US" dirty="0" smtClean="0"/>
              <a:t>This technique provides a way to break complicated problems down into simple problems which are easier to solve.</a:t>
            </a:r>
          </a:p>
          <a:p>
            <a:pPr algn="just"/>
            <a:r>
              <a:rPr lang="en-US" dirty="0" smtClean="0"/>
              <a:t>Recursion may be a bit difficult to understand. The best way to figure out how it works is to experiment with it.</a:t>
            </a:r>
          </a:p>
          <a:p>
            <a:pPr algn="just"/>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Recursion Example</a:t>
            </a:r>
            <a:br>
              <a:rPr lang="en-US" dirty="0" smtClean="0"/>
            </a:br>
            <a:endParaRPr lang="en-US" dirty="0"/>
          </a:p>
        </p:txBody>
      </p:sp>
      <p:sp>
        <p:nvSpPr>
          <p:cNvPr id="3" name="Content Placeholder 2"/>
          <p:cNvSpPr>
            <a:spLocks noGrp="1"/>
          </p:cNvSpPr>
          <p:nvPr>
            <p:ph idx="1"/>
          </p:nvPr>
        </p:nvSpPr>
        <p:spPr>
          <a:xfrm>
            <a:off x="457200" y="1295400"/>
            <a:ext cx="8229600" cy="4830763"/>
          </a:xfrm>
        </p:spPr>
        <p:txBody>
          <a:bodyPr>
            <a:normAutofit fontScale="92500"/>
          </a:bodyPr>
          <a:lstStyle/>
          <a:p>
            <a:pPr algn="just"/>
            <a:r>
              <a:rPr lang="en-US" dirty="0"/>
              <a:t>Maze Solving: In maze-solving algorithms, recursion can be used to explore different paths until a solution is found. The algorithm explores a path, and if it reaches a dead-end, it backtracks and explores other paths until it finds the exit</a:t>
            </a:r>
            <a:r>
              <a:rPr lang="en-US" dirty="0" smtClean="0"/>
              <a:t>.</a:t>
            </a:r>
          </a:p>
          <a:p>
            <a:pPr algn="just"/>
            <a:r>
              <a:rPr lang="en-US" dirty="0"/>
              <a:t>Maze Solving: In maze-solving algorithms, recursion can be used to explore different paths until a solution is found. The algorithm explores a path, and if it reaches a dead-end, it backtracks and explores other paths until it finds the exit.</a:t>
            </a:r>
            <a:endParaRPr lang="en-US" dirty="0" smtClean="0"/>
          </a:p>
          <a:p>
            <a:pPr algn="just"/>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Object</a:t>
            </a:r>
          </a:p>
          <a:p>
            <a:pPr algn="just"/>
            <a:r>
              <a:rPr lang="en-US" dirty="0" smtClean="0"/>
              <a:t>An </a:t>
            </a:r>
            <a:r>
              <a:rPr lang="en-US" dirty="0" smtClean="0">
                <a:hlinkClick r:id="rId2"/>
              </a:rPr>
              <a:t>object</a:t>
            </a:r>
            <a:r>
              <a:rPr lang="en-US" dirty="0" smtClean="0"/>
              <a:t> is a real-world entity that has attributes, behavior, and properties. It is referred to as an instance of the class.</a:t>
            </a:r>
          </a:p>
          <a:p>
            <a:pPr algn="just"/>
            <a:r>
              <a:rPr lang="en-US" dirty="0" smtClean="0"/>
              <a:t> It contains member functions, variables that we have defined in the class. It occupies space in the memory. Different objects have different states or attributes, and behaviors.</a:t>
            </a:r>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t>Adding two numbers together is easy to do, but adding a range of numbers is more complicated. </a:t>
            </a:r>
          </a:p>
          <a:p>
            <a:pPr algn="just"/>
            <a:r>
              <a:rPr lang="en-US" dirty="0"/>
              <a:t>In the following example, recursion is used to add a range of numbers together by breaking it down into the simple task of adding two numbers:</a:t>
            </a:r>
          </a:p>
          <a:p>
            <a:endParaRPr lang="en-US" dirty="0"/>
          </a:p>
        </p:txBody>
      </p:sp>
    </p:spTree>
    <p:extLst>
      <p:ext uri="{BB962C8B-B14F-4D97-AF65-F5344CB8AC3E}">
        <p14:creationId xmlns:p14="http://schemas.microsoft.com/office/powerpoint/2010/main" val="36647462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l="17816" t="28622" r="50947" b="20870"/>
          <a:stretch>
            <a:fillRect/>
          </a:stretch>
        </p:blipFill>
        <p:spPr bwMode="auto">
          <a:xfrm>
            <a:off x="533400" y="914400"/>
            <a:ext cx="8077200" cy="5257800"/>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dirty="0" smtClean="0"/>
              <a:t>When the sum() function is called, it adds parameter k to the sum of all numbers smaller than k and returns the result. </a:t>
            </a:r>
          </a:p>
          <a:p>
            <a:pPr algn="just"/>
            <a:r>
              <a:rPr lang="en-US" dirty="0" smtClean="0"/>
              <a:t>When k becomes 0, the function just returns 0. When running, the program follows these steps:</a:t>
            </a:r>
          </a:p>
          <a:p>
            <a:pPr algn="just"/>
            <a:endParaRPr lang="en-US" dirty="0"/>
          </a:p>
        </p:txBody>
      </p:sp>
      <p:pic>
        <p:nvPicPr>
          <p:cNvPr id="4" name="Picture 3"/>
          <p:cNvPicPr>
            <a:picLocks noChangeAspect="1" noChangeArrowheads="1"/>
          </p:cNvPicPr>
          <p:nvPr/>
        </p:nvPicPr>
        <p:blipFill>
          <a:blip r:embed="rId2"/>
          <a:srcRect l="15905" t="43621" r="36748" b="34951"/>
          <a:stretch>
            <a:fillRect/>
          </a:stretch>
        </p:blipFill>
        <p:spPr bwMode="auto">
          <a:xfrm>
            <a:off x="838200" y="3733800"/>
            <a:ext cx="7772400" cy="213360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533400"/>
            <a:ext cx="8229600" cy="5592763"/>
          </a:xfrm>
        </p:spPr>
        <p:txBody>
          <a:bodyPr/>
          <a:lstStyle/>
          <a:p>
            <a:pPr algn="just"/>
            <a:r>
              <a:rPr lang="en-US" dirty="0" smtClean="0">
                <a:solidFill>
                  <a:srgbClr val="FF0000"/>
                </a:solidFill>
              </a:rPr>
              <a:t>The developer should be very careful with recursion as it can be quite easy to slip into writing a function which never terminates, or one that uses excess amounts of memory or processor power.</a:t>
            </a:r>
          </a:p>
          <a:p>
            <a:pPr algn="just"/>
            <a:r>
              <a:rPr lang="en-US" dirty="0" smtClean="0">
                <a:solidFill>
                  <a:srgbClr val="FF0000"/>
                </a:solidFill>
              </a:rPr>
              <a:t> However, when written correctly recursion can be a very efficient and mathematically-elegant approach to programming.</a:t>
            </a:r>
            <a:endParaRPr lang="en-US" dirty="0">
              <a:solidFill>
                <a:srgbClr val="FF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User Defined Data Types in C++</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User Defined Data type in </a:t>
            </a:r>
            <a:r>
              <a:rPr lang="en-US" dirty="0" err="1" smtClean="0"/>
              <a:t>c++</a:t>
            </a:r>
            <a:r>
              <a:rPr lang="en-US" dirty="0" smtClean="0"/>
              <a:t> is a type by which the data can be represented. </a:t>
            </a:r>
          </a:p>
          <a:p>
            <a:pPr algn="just"/>
            <a:r>
              <a:rPr lang="en-US" dirty="0" smtClean="0"/>
              <a:t>The type of data will inform the interpreter how the programmer will use the data. </a:t>
            </a:r>
          </a:p>
          <a:p>
            <a:pPr algn="just"/>
            <a:r>
              <a:rPr lang="en-US" dirty="0" smtClean="0"/>
              <a:t>A data type can be pre-defined or user-defined. </a:t>
            </a:r>
          </a:p>
          <a:p>
            <a:pPr algn="just"/>
            <a:r>
              <a:rPr lang="en-US" dirty="0" smtClean="0"/>
              <a:t>Examples of pre-defined data types are char, </a:t>
            </a:r>
            <a:r>
              <a:rPr lang="en-US" dirty="0" err="1" smtClean="0"/>
              <a:t>int</a:t>
            </a:r>
            <a:r>
              <a:rPr lang="en-US" dirty="0" smtClean="0"/>
              <a:t>, float, etc. We will discuss user-defined data types in detail.</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1"/>
          </p:nvPr>
        </p:nvPicPr>
        <p:blipFill>
          <a:blip r:embed="rId2"/>
          <a:srcRect l="30122" t="35356" r="14030" b="41073"/>
          <a:stretch>
            <a:fillRect/>
          </a:stretch>
        </p:blipFill>
        <p:spPr bwMode="auto">
          <a:xfrm>
            <a:off x="914400" y="1143000"/>
            <a:ext cx="7266467" cy="4800600"/>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Structure</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A structure is defined as a collection of various types of related information under one name. </a:t>
            </a:r>
          </a:p>
          <a:p>
            <a:pPr algn="just"/>
            <a:r>
              <a:rPr lang="en-US" dirty="0" smtClean="0"/>
              <a:t>The declaration of structure forms a template and the variables of structures are known as members. </a:t>
            </a:r>
          </a:p>
          <a:p>
            <a:pPr algn="just"/>
            <a:r>
              <a:rPr lang="en-US" dirty="0" smtClean="0"/>
              <a:t>All the members of the structure are generally related. The keyword used for the structure is “</a:t>
            </a:r>
            <a:r>
              <a:rPr lang="en-US" dirty="0" err="1" smtClean="0"/>
              <a:t>struct</a:t>
            </a:r>
            <a:r>
              <a:rPr lang="en-US" dirty="0" smtClean="0"/>
              <a:t>”.</a:t>
            </a:r>
          </a:p>
          <a:p>
            <a:pPr algn="just"/>
            <a:r>
              <a:rPr lang="en-US" dirty="0" smtClean="0"/>
              <a:t>For example; a structure for student identity having ‘name’, ‘class’, ‘</a:t>
            </a:r>
            <a:r>
              <a:rPr lang="en-US" dirty="0" err="1" smtClean="0"/>
              <a:t>roll_number</a:t>
            </a:r>
            <a:r>
              <a:rPr lang="en-US" dirty="0" smtClean="0"/>
              <a:t>’, ‘address’ as a member can be created as follows:</a:t>
            </a:r>
          </a:p>
          <a:p>
            <a:pPr algn="just"/>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32015" t="23571" r="45267" b="44440"/>
          <a:stretch>
            <a:fillRect/>
          </a:stretch>
        </p:blipFill>
        <p:spPr bwMode="auto">
          <a:xfrm>
            <a:off x="1066800" y="914400"/>
            <a:ext cx="7620000" cy="48768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Unions</a:t>
            </a:r>
            <a:endParaRPr lang="en-US" dirty="0"/>
          </a:p>
        </p:txBody>
      </p:sp>
      <p:sp>
        <p:nvSpPr>
          <p:cNvPr id="3" name="Content Placeholder 2"/>
          <p:cNvSpPr>
            <a:spLocks noGrp="1"/>
          </p:cNvSpPr>
          <p:nvPr>
            <p:ph idx="1"/>
          </p:nvPr>
        </p:nvSpPr>
        <p:spPr>
          <a:xfrm>
            <a:off x="457200" y="1295400"/>
            <a:ext cx="8229600" cy="4830763"/>
          </a:xfrm>
        </p:spPr>
        <p:txBody>
          <a:bodyPr>
            <a:normAutofit/>
          </a:bodyPr>
          <a:lstStyle/>
          <a:p>
            <a:r>
              <a:rPr lang="en-US" dirty="0" smtClean="0"/>
              <a:t>A </a:t>
            </a:r>
            <a:r>
              <a:rPr lang="en-US" b="1" dirty="0" smtClean="0"/>
              <a:t>union</a:t>
            </a:r>
            <a:r>
              <a:rPr lang="en-US" dirty="0" smtClean="0"/>
              <a:t> is a special data type available in C that allows to store different data types in the same memory location. </a:t>
            </a:r>
          </a:p>
          <a:p>
            <a:r>
              <a:rPr lang="en-US" dirty="0" smtClean="0"/>
              <a:t>You can define a union with many members, but only one member can contain a value at any given time.</a:t>
            </a:r>
          </a:p>
          <a:p>
            <a:r>
              <a:rPr lang="en-US" dirty="0" smtClean="0"/>
              <a:t> Unions provide an efficient way of using the same memory location for multiple-purpose.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r>
              <a:rPr lang="en-US" b="1" dirty="0" smtClean="0"/>
              <a:t>Defining a Union</a:t>
            </a:r>
          </a:p>
          <a:p>
            <a:pPr algn="just"/>
            <a:r>
              <a:rPr lang="en-US" dirty="0" smtClean="0"/>
              <a:t>To define a union, you must use the </a:t>
            </a:r>
            <a:r>
              <a:rPr lang="en-US" b="1" dirty="0" smtClean="0"/>
              <a:t>union</a:t>
            </a:r>
            <a:r>
              <a:rPr lang="en-US" dirty="0" smtClean="0"/>
              <a:t> statement in the same way as you did while defining a structure.</a:t>
            </a:r>
          </a:p>
          <a:p>
            <a:pPr algn="just"/>
            <a:r>
              <a:rPr lang="en-US" dirty="0" smtClean="0"/>
              <a:t> The union statement defines a new data type with more than one member for your program. </a:t>
            </a:r>
          </a:p>
          <a:p>
            <a:pPr algn="just"/>
            <a:r>
              <a:rPr lang="en-US" dirty="0" smtClean="0"/>
              <a:t>The format of the union statement is as follows −</a:t>
            </a:r>
          </a:p>
          <a:p>
            <a:pPr algn="just"/>
            <a:r>
              <a:rPr lang="en-US" dirty="0" smtClean="0"/>
              <a:t>union [union tag] { member definition; member definition; ... member definition; } [one or more union variables];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dirty="0" smtClean="0"/>
              <a:t>Class</a:t>
            </a:r>
          </a:p>
          <a:p>
            <a:pPr algn="just"/>
            <a:r>
              <a:rPr lang="en-US" dirty="0" smtClean="0"/>
              <a:t>A </a:t>
            </a:r>
            <a:r>
              <a:rPr lang="en-US" dirty="0" smtClean="0">
                <a:hlinkClick r:id="rId2"/>
              </a:rPr>
              <a:t>class</a:t>
            </a:r>
            <a:r>
              <a:rPr lang="en-US" dirty="0" smtClean="0"/>
              <a:t> is a blueprint or template of an object. It is a user-defined data type. Inside a class, we define variables, constants, member functions, and other functionality. </a:t>
            </a:r>
          </a:p>
          <a:p>
            <a:pPr algn="just"/>
            <a:r>
              <a:rPr lang="en-US" dirty="0" smtClean="0"/>
              <a:t>it binds data and functions together in a single unit. It does not consume memory at run time. </a:t>
            </a:r>
          </a:p>
          <a:p>
            <a:pPr algn="just"/>
            <a:r>
              <a:rPr lang="en-US" dirty="0" smtClean="0"/>
              <a:t>Note that classes are not considered as a data structure. </a:t>
            </a:r>
          </a:p>
          <a:p>
            <a:pPr algn="just"/>
            <a:r>
              <a:rPr lang="en-US" dirty="0" smtClean="0"/>
              <a:t>It is a logical entity. It is the best example of data binding. Note that a class can exist without an object but vice-versa is not possible.</a:t>
            </a:r>
          </a:p>
          <a:p>
            <a:pPr algn="just"/>
            <a:r>
              <a:rPr lang="en-US" dirty="0" smtClean="0"/>
              <a:t>The following figure best illustrates the class and object in OOP.</a:t>
            </a:r>
          </a:p>
          <a:p>
            <a:pPr algn="just"/>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6019800"/>
          </a:xfrm>
        </p:spPr>
        <p:txBody>
          <a:bodyPr>
            <a:normAutofit fontScale="77500" lnSpcReduction="20000"/>
          </a:bodyPr>
          <a:lstStyle/>
          <a:p>
            <a:r>
              <a:rPr lang="en-US" dirty="0" smtClean="0"/>
              <a:t>union Data </a:t>
            </a:r>
          </a:p>
          <a:p>
            <a:r>
              <a:rPr lang="en-US" dirty="0" smtClean="0"/>
              <a:t>{ </a:t>
            </a:r>
            <a:r>
              <a:rPr lang="en-US" dirty="0" err="1" smtClean="0"/>
              <a:t>int</a:t>
            </a:r>
            <a:r>
              <a:rPr lang="en-US" dirty="0" smtClean="0"/>
              <a:t> </a:t>
            </a:r>
            <a:r>
              <a:rPr lang="en-US" dirty="0" err="1" smtClean="0"/>
              <a:t>i</a:t>
            </a:r>
            <a:r>
              <a:rPr lang="en-US" dirty="0" smtClean="0"/>
              <a:t>; </a:t>
            </a:r>
          </a:p>
          <a:p>
            <a:r>
              <a:rPr lang="en-US" dirty="0" smtClean="0"/>
              <a:t>float f; </a:t>
            </a:r>
          </a:p>
          <a:p>
            <a:r>
              <a:rPr lang="en-US" dirty="0" smtClean="0"/>
              <a:t>char </a:t>
            </a:r>
            <a:r>
              <a:rPr lang="en-US" dirty="0" err="1" smtClean="0"/>
              <a:t>str</a:t>
            </a:r>
            <a:r>
              <a:rPr lang="en-US" dirty="0" smtClean="0"/>
              <a:t>[20]; } </a:t>
            </a:r>
          </a:p>
          <a:p>
            <a:r>
              <a:rPr lang="en-US" dirty="0" smtClean="0"/>
              <a:t>data; </a:t>
            </a:r>
          </a:p>
          <a:p>
            <a:pPr algn="just"/>
            <a:r>
              <a:rPr lang="en-US" dirty="0" smtClean="0"/>
              <a:t> a variable of </a:t>
            </a:r>
            <a:r>
              <a:rPr lang="en-US" b="1" dirty="0" smtClean="0"/>
              <a:t>Data</a:t>
            </a:r>
            <a:r>
              <a:rPr lang="en-US" dirty="0" smtClean="0"/>
              <a:t> type can store an integer, a floating-point number, or a string of characters.</a:t>
            </a:r>
          </a:p>
          <a:p>
            <a:pPr algn="just"/>
            <a:r>
              <a:rPr lang="en-US" dirty="0" smtClean="0"/>
              <a:t> It means a single variable, i.e., same memory location, can be used to store multiple types of data.</a:t>
            </a:r>
          </a:p>
          <a:p>
            <a:pPr algn="just"/>
            <a:r>
              <a:rPr lang="en-US" dirty="0" smtClean="0"/>
              <a:t> You can use any built-in or user defined data types inside a union based on your requirement.</a:t>
            </a:r>
          </a:p>
          <a:p>
            <a:pPr algn="just"/>
            <a:r>
              <a:rPr lang="en-US" dirty="0" smtClean="0"/>
              <a:t>The memory occupied by a union will be large enough to hold the largest member of the union.</a:t>
            </a:r>
          </a:p>
          <a:p>
            <a:pPr algn="just"/>
            <a:r>
              <a:rPr lang="en-US" dirty="0" smtClean="0"/>
              <a:t> For example, in the above example, Data type will occupy 20 bytes of memory space because this is the maximum space which can be occupied by a character string.</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r>
              <a:rPr lang="en-US" dirty="0" smtClean="0"/>
              <a:t>#include &lt;</a:t>
            </a:r>
            <a:r>
              <a:rPr lang="en-US" dirty="0" err="1" smtClean="0"/>
              <a:t>stdio.h</a:t>
            </a:r>
            <a:r>
              <a:rPr lang="en-US" dirty="0" smtClean="0"/>
              <a:t>&gt;</a:t>
            </a:r>
          </a:p>
          <a:p>
            <a:r>
              <a:rPr lang="en-US" dirty="0" smtClean="0"/>
              <a:t> #include &lt;</a:t>
            </a:r>
            <a:r>
              <a:rPr lang="en-US" dirty="0" err="1" smtClean="0"/>
              <a:t>string.h</a:t>
            </a:r>
            <a:r>
              <a:rPr lang="en-US" dirty="0" smtClean="0"/>
              <a:t>&gt; </a:t>
            </a:r>
          </a:p>
          <a:p>
            <a:r>
              <a:rPr lang="en-US" dirty="0" smtClean="0"/>
              <a:t>union Data</a:t>
            </a:r>
          </a:p>
          <a:p>
            <a:r>
              <a:rPr lang="en-US" dirty="0" smtClean="0"/>
              <a:t> { </a:t>
            </a:r>
            <a:r>
              <a:rPr lang="en-US" dirty="0" err="1" smtClean="0"/>
              <a:t>int</a:t>
            </a:r>
            <a:r>
              <a:rPr lang="en-US" dirty="0" smtClean="0"/>
              <a:t> </a:t>
            </a:r>
            <a:r>
              <a:rPr lang="en-US" dirty="0" err="1" smtClean="0"/>
              <a:t>i</a:t>
            </a:r>
            <a:r>
              <a:rPr lang="en-US" dirty="0" smtClean="0"/>
              <a:t>; </a:t>
            </a:r>
          </a:p>
          <a:p>
            <a:r>
              <a:rPr lang="en-US" dirty="0" smtClean="0"/>
              <a:t>float f; </a:t>
            </a:r>
          </a:p>
          <a:p>
            <a:r>
              <a:rPr lang="en-US" dirty="0" smtClean="0"/>
              <a:t>char </a:t>
            </a:r>
            <a:r>
              <a:rPr lang="en-US" dirty="0" err="1" smtClean="0"/>
              <a:t>str</a:t>
            </a:r>
            <a:r>
              <a:rPr lang="en-US" dirty="0" smtClean="0"/>
              <a:t>[20]; };</a:t>
            </a:r>
          </a:p>
          <a:p>
            <a:r>
              <a:rPr lang="en-US" dirty="0" smtClean="0"/>
              <a:t> </a:t>
            </a:r>
            <a:r>
              <a:rPr lang="en-US" dirty="0" err="1" smtClean="0"/>
              <a:t>int</a:t>
            </a:r>
            <a:r>
              <a:rPr lang="en-US" dirty="0" smtClean="0"/>
              <a:t> main( ) </a:t>
            </a:r>
          </a:p>
          <a:p>
            <a:r>
              <a:rPr lang="en-US" dirty="0" smtClean="0"/>
              <a:t>{ union Data </a:t>
            </a:r>
            <a:r>
              <a:rPr lang="en-US" dirty="0" err="1" smtClean="0"/>
              <a:t>data</a:t>
            </a:r>
            <a:r>
              <a:rPr lang="en-US" dirty="0" smtClean="0"/>
              <a:t>;</a:t>
            </a:r>
          </a:p>
          <a:p>
            <a:r>
              <a:rPr lang="en-US" dirty="0" smtClean="0"/>
              <a:t> </a:t>
            </a:r>
            <a:r>
              <a:rPr lang="en-US" dirty="0" err="1" smtClean="0"/>
              <a:t>printf</a:t>
            </a:r>
            <a:r>
              <a:rPr lang="en-US" dirty="0" smtClean="0"/>
              <a:t>( "Memory size occupied by data : %d\n", </a:t>
            </a:r>
            <a:r>
              <a:rPr lang="en-US" dirty="0" err="1" smtClean="0"/>
              <a:t>sizeof</a:t>
            </a:r>
            <a:r>
              <a:rPr lang="en-US" dirty="0" smtClean="0"/>
              <a:t>(data));</a:t>
            </a:r>
          </a:p>
          <a:p>
            <a:r>
              <a:rPr lang="en-US" dirty="0" smtClean="0"/>
              <a:t> return 0; }</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Function </a:t>
            </a:r>
            <a:r>
              <a:rPr lang="en-US" dirty="0"/>
              <a:t>Overloading</a:t>
            </a:r>
            <a:br>
              <a:rPr lang="en-US" dirty="0"/>
            </a:br>
            <a:endParaRPr lang="en-US" dirty="0"/>
          </a:p>
        </p:txBody>
      </p:sp>
      <p:sp>
        <p:nvSpPr>
          <p:cNvPr id="3" name="Content Placeholder 2"/>
          <p:cNvSpPr>
            <a:spLocks noGrp="1"/>
          </p:cNvSpPr>
          <p:nvPr>
            <p:ph idx="1"/>
          </p:nvPr>
        </p:nvSpPr>
        <p:spPr/>
        <p:txBody>
          <a:bodyPr>
            <a:normAutofit lnSpcReduction="10000"/>
          </a:bodyPr>
          <a:lstStyle/>
          <a:p>
            <a:pPr algn="just"/>
            <a:r>
              <a:rPr lang="en-US" dirty="0"/>
              <a:t>Two or more functions may share the same name but not the same list of arguments when functional overloading occurs</a:t>
            </a:r>
            <a:r>
              <a:rPr lang="en-US" dirty="0" smtClean="0"/>
              <a:t>.</a:t>
            </a:r>
          </a:p>
          <a:p>
            <a:pPr algn="just"/>
            <a:r>
              <a:rPr lang="en-US" dirty="0" smtClean="0"/>
              <a:t> </a:t>
            </a:r>
            <a:r>
              <a:rPr lang="en-US" dirty="0"/>
              <a:t>It is a key characteristic of C++. Compile-time polymorphism and function overloading are similar concepts. </a:t>
            </a:r>
            <a:endParaRPr lang="en-US" dirty="0" smtClean="0"/>
          </a:p>
          <a:p>
            <a:pPr algn="just"/>
            <a:r>
              <a:rPr lang="en-US" dirty="0" smtClean="0"/>
              <a:t>A </a:t>
            </a:r>
            <a:r>
              <a:rPr lang="en-US" dirty="0"/>
              <a:t>close examination reveals that the name stays the same, although the list of arguments, data type, and order all change. </a:t>
            </a:r>
          </a:p>
        </p:txBody>
      </p:sp>
    </p:spTree>
    <p:extLst>
      <p:ext uri="{BB962C8B-B14F-4D97-AF65-F5344CB8AC3E}">
        <p14:creationId xmlns:p14="http://schemas.microsoft.com/office/powerpoint/2010/main" val="25294308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Life Example</a:t>
            </a:r>
            <a:endParaRPr lang="en-US" dirty="0"/>
          </a:p>
        </p:txBody>
      </p:sp>
      <p:sp>
        <p:nvSpPr>
          <p:cNvPr id="3" name="Content Placeholder 2"/>
          <p:cNvSpPr>
            <a:spLocks noGrp="1"/>
          </p:cNvSpPr>
          <p:nvPr>
            <p:ph idx="1"/>
          </p:nvPr>
        </p:nvSpPr>
        <p:spPr/>
        <p:txBody>
          <a:bodyPr/>
          <a:lstStyle/>
          <a:p>
            <a:pPr algn="just"/>
            <a:r>
              <a:rPr lang="en-US" b="1" dirty="0"/>
              <a:t>HTTP Request Handling:</a:t>
            </a:r>
            <a:endParaRPr lang="en-US" dirty="0"/>
          </a:p>
          <a:p>
            <a:pPr algn="just"/>
            <a:r>
              <a:rPr lang="en-US" dirty="0"/>
              <a:t>In web development, function overloading can be employed to handle different types of HTTP requests such as GET, POST, PUT, DELETE, etc. Each type of request performs a different operation on the server-side, and using function overloading can help manage the server's request handling more efficiently.</a:t>
            </a:r>
          </a:p>
          <a:p>
            <a:pPr algn="just"/>
            <a:endParaRPr lang="en-US" dirty="0"/>
          </a:p>
        </p:txBody>
      </p:sp>
    </p:spTree>
    <p:extLst>
      <p:ext uri="{BB962C8B-B14F-4D97-AF65-F5344CB8AC3E}">
        <p14:creationId xmlns:p14="http://schemas.microsoft.com/office/powerpoint/2010/main" val="22301764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b="1" dirty="0"/>
              <a:t>Drawing Shapes</a:t>
            </a:r>
            <a:r>
              <a:rPr lang="en-US" b="1" dirty="0" smtClean="0"/>
              <a:t>:</a:t>
            </a:r>
          </a:p>
          <a:p>
            <a:pPr algn="just"/>
            <a:r>
              <a:rPr lang="en-US" dirty="0"/>
              <a:t>function overloading can be used is in a graphics library that deals with drawing different shapes like circles, rectangles, and triangles</a:t>
            </a:r>
            <a:r>
              <a:rPr lang="en-US" dirty="0" smtClean="0"/>
              <a:t>.</a:t>
            </a:r>
          </a:p>
          <a:p>
            <a:r>
              <a:rPr lang="en-US" b="1" dirty="0"/>
              <a:t>Currency Converter:</a:t>
            </a:r>
            <a:endParaRPr lang="en-US" dirty="0"/>
          </a:p>
          <a:p>
            <a:pPr algn="just"/>
            <a:r>
              <a:rPr lang="en-US" dirty="0"/>
              <a:t>Consider a currency converter application that needs to handle different types of currency conversions, such as USD to EUR, EUR to JPY, etc. We can use function overloading to create multiple conversion functions for each currency pair.</a:t>
            </a:r>
          </a:p>
          <a:p>
            <a:pPr algn="just"/>
            <a:endParaRPr lang="en-US" dirty="0"/>
          </a:p>
        </p:txBody>
      </p:sp>
    </p:spTree>
    <p:extLst>
      <p:ext uri="{BB962C8B-B14F-4D97-AF65-F5344CB8AC3E}">
        <p14:creationId xmlns:p14="http://schemas.microsoft.com/office/powerpoint/2010/main" val="32629545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dirty="0"/>
              <a:t>Sorting Algorithms:</a:t>
            </a:r>
            <a:endParaRPr lang="en-US" dirty="0"/>
          </a:p>
          <a:p>
            <a:pPr algn="just"/>
            <a:r>
              <a:rPr lang="en-US" dirty="0"/>
              <a:t>In a sorting algorithm library, we can use function overloading to handle different data types or customize the sorting order</a:t>
            </a:r>
            <a:r>
              <a:rPr lang="en-US" dirty="0" smtClean="0"/>
              <a:t>.</a:t>
            </a:r>
          </a:p>
          <a:p>
            <a:r>
              <a:rPr lang="en-US" b="1" dirty="0"/>
              <a:t>File Handling:</a:t>
            </a:r>
            <a:endParaRPr lang="en-US" dirty="0"/>
          </a:p>
          <a:p>
            <a:pPr algn="just"/>
            <a:r>
              <a:rPr lang="en-US" dirty="0"/>
              <a:t>In a file handling module, function overloading can be used to read files of different formats (e.g., CSV, JSON, XML) or write data to files in different ways (e.g., overwrite, append).</a:t>
            </a:r>
          </a:p>
          <a:p>
            <a:pPr algn="just"/>
            <a:endParaRPr lang="en-US" dirty="0"/>
          </a:p>
          <a:p>
            <a:endParaRPr lang="en-US" dirty="0"/>
          </a:p>
        </p:txBody>
      </p:sp>
    </p:spTree>
    <p:extLst>
      <p:ext uri="{BB962C8B-B14F-4D97-AF65-F5344CB8AC3E}">
        <p14:creationId xmlns:p14="http://schemas.microsoft.com/office/powerpoint/2010/main" val="22555703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Example</a:t>
            </a:r>
            <a:endParaRPr lang="en-US" dirty="0"/>
          </a:p>
        </p:txBody>
      </p:sp>
      <p:sp>
        <p:nvSpPr>
          <p:cNvPr id="3" name="Content Placeholder 2"/>
          <p:cNvSpPr>
            <a:spLocks noGrp="1"/>
          </p:cNvSpPr>
          <p:nvPr>
            <p:ph idx="1"/>
          </p:nvPr>
        </p:nvSpPr>
        <p:spPr/>
        <p:txBody>
          <a:bodyPr>
            <a:normAutofit fontScale="47500" lnSpcReduction="20000"/>
          </a:bodyPr>
          <a:lstStyle/>
          <a:p>
            <a:r>
              <a:rPr lang="en-US" dirty="0"/>
              <a:t>#include &lt;</a:t>
            </a:r>
            <a:r>
              <a:rPr lang="en-US" dirty="0" err="1"/>
              <a:t>iostream</a:t>
            </a:r>
            <a:r>
              <a:rPr lang="en-US" dirty="0"/>
              <a:t>&gt;      </a:t>
            </a:r>
          </a:p>
          <a:p>
            <a:r>
              <a:rPr lang="en-US" b="1" dirty="0"/>
              <a:t>using</a:t>
            </a:r>
            <a:r>
              <a:rPr lang="en-US" dirty="0"/>
              <a:t> </a:t>
            </a:r>
            <a:r>
              <a:rPr lang="en-US" b="1" dirty="0"/>
              <a:t>namespace</a:t>
            </a:r>
            <a:r>
              <a:rPr lang="en-US" dirty="0"/>
              <a:t> </a:t>
            </a:r>
            <a:r>
              <a:rPr lang="en-US" dirty="0" err="1"/>
              <a:t>std</a:t>
            </a:r>
            <a:r>
              <a:rPr lang="en-US" dirty="0"/>
              <a:t>;      </a:t>
            </a:r>
          </a:p>
          <a:p>
            <a:r>
              <a:rPr lang="en-US" b="1" dirty="0"/>
              <a:t>class</a:t>
            </a:r>
            <a:r>
              <a:rPr lang="en-US" dirty="0"/>
              <a:t> Cal {      </a:t>
            </a:r>
          </a:p>
          <a:p>
            <a:r>
              <a:rPr lang="en-US" dirty="0"/>
              <a:t>    </a:t>
            </a:r>
            <a:r>
              <a:rPr lang="en-US" b="1" dirty="0"/>
              <a:t>public</a:t>
            </a:r>
            <a:r>
              <a:rPr lang="en-US" dirty="0"/>
              <a:t>:      </a:t>
            </a:r>
          </a:p>
          <a:p>
            <a:r>
              <a:rPr lang="en-US" b="1" dirty="0"/>
              <a:t>static</a:t>
            </a:r>
            <a:r>
              <a:rPr lang="en-US" dirty="0"/>
              <a:t> </a:t>
            </a:r>
            <a:r>
              <a:rPr lang="en-US" b="1" dirty="0" err="1"/>
              <a:t>int</a:t>
            </a:r>
            <a:r>
              <a:rPr lang="en-US" dirty="0"/>
              <a:t> add(</a:t>
            </a:r>
            <a:r>
              <a:rPr lang="en-US" b="1" dirty="0" err="1"/>
              <a:t>int</a:t>
            </a:r>
            <a:r>
              <a:rPr lang="en-US" dirty="0"/>
              <a:t> </a:t>
            </a:r>
            <a:r>
              <a:rPr lang="en-US" dirty="0" err="1"/>
              <a:t>a,</a:t>
            </a:r>
            <a:r>
              <a:rPr lang="en-US" b="1" dirty="0" err="1"/>
              <a:t>int</a:t>
            </a:r>
            <a:r>
              <a:rPr lang="en-US" dirty="0"/>
              <a:t> b){        </a:t>
            </a:r>
          </a:p>
          <a:p>
            <a:r>
              <a:rPr lang="en-US" dirty="0"/>
              <a:t>        </a:t>
            </a:r>
            <a:r>
              <a:rPr lang="en-US" b="1" dirty="0"/>
              <a:t>return</a:t>
            </a:r>
            <a:r>
              <a:rPr lang="en-US" dirty="0"/>
              <a:t> a + b;        </a:t>
            </a:r>
          </a:p>
          <a:p>
            <a:r>
              <a:rPr lang="en-US" dirty="0"/>
              <a:t>    }        </a:t>
            </a:r>
          </a:p>
          <a:p>
            <a:r>
              <a:rPr lang="en-US" b="1" dirty="0"/>
              <a:t>static</a:t>
            </a:r>
            <a:r>
              <a:rPr lang="en-US" dirty="0"/>
              <a:t> </a:t>
            </a:r>
            <a:r>
              <a:rPr lang="en-US" b="1" dirty="0" err="1"/>
              <a:t>int</a:t>
            </a:r>
            <a:r>
              <a:rPr lang="en-US" dirty="0"/>
              <a:t> add(</a:t>
            </a:r>
            <a:r>
              <a:rPr lang="en-US" b="1" dirty="0" err="1"/>
              <a:t>int</a:t>
            </a:r>
            <a:r>
              <a:rPr lang="en-US" dirty="0"/>
              <a:t> a, </a:t>
            </a:r>
            <a:r>
              <a:rPr lang="en-US" b="1" dirty="0" err="1"/>
              <a:t>int</a:t>
            </a:r>
            <a:r>
              <a:rPr lang="en-US" dirty="0"/>
              <a:t> b, </a:t>
            </a:r>
            <a:r>
              <a:rPr lang="en-US" b="1" dirty="0" err="1"/>
              <a:t>int</a:t>
            </a:r>
            <a:r>
              <a:rPr lang="en-US" dirty="0"/>
              <a:t> c)        </a:t>
            </a:r>
          </a:p>
          <a:p>
            <a:r>
              <a:rPr lang="en-US" dirty="0"/>
              <a:t>    {        </a:t>
            </a:r>
          </a:p>
          <a:p>
            <a:r>
              <a:rPr lang="en-US" dirty="0"/>
              <a:t>        </a:t>
            </a:r>
            <a:r>
              <a:rPr lang="en-US" b="1" dirty="0"/>
              <a:t>return</a:t>
            </a:r>
            <a:r>
              <a:rPr lang="en-US" dirty="0"/>
              <a:t> a + b + c;        </a:t>
            </a:r>
          </a:p>
          <a:p>
            <a:r>
              <a:rPr lang="en-US" dirty="0"/>
              <a:t>    }        </a:t>
            </a:r>
          </a:p>
          <a:p>
            <a:r>
              <a:rPr lang="en-US" dirty="0"/>
              <a:t>};       </a:t>
            </a:r>
          </a:p>
          <a:p>
            <a:r>
              <a:rPr lang="en-US" b="1" dirty="0" err="1"/>
              <a:t>int</a:t>
            </a:r>
            <a:r>
              <a:rPr lang="en-US" dirty="0"/>
              <a:t> main(</a:t>
            </a:r>
            <a:r>
              <a:rPr lang="en-US" b="1" dirty="0"/>
              <a:t>void</a:t>
            </a:r>
            <a:r>
              <a:rPr lang="en-US" dirty="0"/>
              <a:t>) {      </a:t>
            </a:r>
          </a:p>
          <a:p>
            <a:r>
              <a:rPr lang="en-US" dirty="0"/>
              <a:t>    Cal C;                                                    //     class object declaration.     </a:t>
            </a:r>
          </a:p>
          <a:p>
            <a:r>
              <a:rPr lang="en-US" dirty="0"/>
              <a:t>    </a:t>
            </a:r>
            <a:r>
              <a:rPr lang="en-US" dirty="0" err="1"/>
              <a:t>cout</a:t>
            </a:r>
            <a:r>
              <a:rPr lang="en-US" dirty="0"/>
              <a:t>&lt;&lt;</a:t>
            </a:r>
            <a:r>
              <a:rPr lang="en-US" dirty="0" err="1"/>
              <a:t>C.add</a:t>
            </a:r>
            <a:r>
              <a:rPr lang="en-US" dirty="0"/>
              <a:t>(10, 20)&lt;&lt;</a:t>
            </a:r>
            <a:r>
              <a:rPr lang="en-US" dirty="0" err="1"/>
              <a:t>endl</a:t>
            </a:r>
            <a:r>
              <a:rPr lang="en-US" dirty="0"/>
              <a:t>;        </a:t>
            </a:r>
          </a:p>
          <a:p>
            <a:r>
              <a:rPr lang="en-US" dirty="0"/>
              <a:t>    </a:t>
            </a:r>
            <a:r>
              <a:rPr lang="en-US" dirty="0" err="1"/>
              <a:t>cout</a:t>
            </a:r>
            <a:r>
              <a:rPr lang="en-US" dirty="0"/>
              <a:t>&lt;&lt;</a:t>
            </a:r>
            <a:r>
              <a:rPr lang="en-US" dirty="0" err="1"/>
              <a:t>C.add</a:t>
            </a:r>
            <a:r>
              <a:rPr lang="en-US" dirty="0"/>
              <a:t>(12, 20, 23);       </a:t>
            </a:r>
          </a:p>
          <a:p>
            <a:r>
              <a:rPr lang="en-US" dirty="0"/>
              <a:t>   </a:t>
            </a:r>
            <a:r>
              <a:rPr lang="en-US" b="1" dirty="0"/>
              <a:t>return</a:t>
            </a:r>
            <a:r>
              <a:rPr lang="en-US" dirty="0"/>
              <a:t> 0;      </a:t>
            </a:r>
          </a:p>
          <a:p>
            <a:r>
              <a:rPr lang="en-US" dirty="0"/>
              <a:t>}      </a:t>
            </a:r>
          </a:p>
          <a:p>
            <a:endParaRPr lang="en-US" dirty="0"/>
          </a:p>
        </p:txBody>
      </p:sp>
    </p:spTree>
    <p:extLst>
      <p:ext uri="{BB962C8B-B14F-4D97-AF65-F5344CB8AC3E}">
        <p14:creationId xmlns:p14="http://schemas.microsoft.com/office/powerpoint/2010/main" val="2773041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Inline Function</a:t>
            </a:r>
            <a:endParaRPr lang="en-US" dirty="0"/>
          </a:p>
        </p:txBody>
      </p:sp>
      <p:sp>
        <p:nvSpPr>
          <p:cNvPr id="3" name="Content Placeholder 2"/>
          <p:cNvSpPr>
            <a:spLocks noGrp="1"/>
          </p:cNvSpPr>
          <p:nvPr>
            <p:ph idx="1"/>
          </p:nvPr>
        </p:nvSpPr>
        <p:spPr>
          <a:xfrm>
            <a:off x="457200" y="1447800"/>
            <a:ext cx="8229600" cy="4678363"/>
          </a:xfrm>
        </p:spPr>
        <p:txBody>
          <a:bodyPr>
            <a:normAutofit fontScale="77500" lnSpcReduction="20000"/>
          </a:bodyPr>
          <a:lstStyle/>
          <a:p>
            <a:pPr algn="just"/>
            <a:r>
              <a:rPr lang="en-US" dirty="0"/>
              <a:t>The </a:t>
            </a:r>
            <a:r>
              <a:rPr lang="en-US" b="1" dirty="0"/>
              <a:t>inline</a:t>
            </a:r>
            <a:r>
              <a:rPr lang="en-US" dirty="0"/>
              <a:t> keyword tells the compiler to substitute the code within the function definition for every instance of a function call.</a:t>
            </a:r>
          </a:p>
          <a:p>
            <a:pPr algn="just"/>
            <a:r>
              <a:rPr lang="en-US" dirty="0"/>
              <a:t>Using inline functions can make your program faster because they eliminate the overhead associated with function calls. The compiler can optimize functions expanded inline in ways that aren't available to normal functions.</a:t>
            </a:r>
          </a:p>
          <a:p>
            <a:pPr algn="just"/>
            <a:r>
              <a:rPr lang="en-US" dirty="0"/>
              <a:t>Inline code substitution occurs at the compiler's discretion. For example, the compiler won't inline a function if its address is taken or if it's too large to inline.</a:t>
            </a:r>
          </a:p>
          <a:p>
            <a:pPr algn="just"/>
            <a:r>
              <a:rPr lang="en-US" dirty="0"/>
              <a:t>A function defined in the body of a class declaration is implicitly an inline function.</a:t>
            </a:r>
          </a:p>
          <a:p>
            <a:pPr algn="just"/>
            <a:endParaRPr lang="en-US" dirty="0"/>
          </a:p>
        </p:txBody>
      </p:sp>
    </p:spTree>
    <p:extLst>
      <p:ext uri="{BB962C8B-B14F-4D97-AF65-F5344CB8AC3E}">
        <p14:creationId xmlns:p14="http://schemas.microsoft.com/office/powerpoint/2010/main" val="34045175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996" t="37302" r="33737" b="9524"/>
          <a:stretch/>
        </p:blipFill>
        <p:spPr bwMode="auto">
          <a:xfrm>
            <a:off x="1143000" y="914400"/>
            <a:ext cx="70865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3357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en-US" b="1" dirty="0"/>
              <a:t>Logging </a:t>
            </a:r>
            <a:r>
              <a:rPr lang="en-US" b="1" dirty="0" smtClean="0"/>
              <a:t>Utility</a:t>
            </a:r>
          </a:p>
          <a:p>
            <a:pPr algn="just"/>
            <a:r>
              <a:rPr lang="en-US" dirty="0"/>
              <a:t>a logging utility in a programming language that contains a small set of inline functions for logging messages at different log levels (e.g., debug, info, warning, error). </a:t>
            </a:r>
            <a:endParaRPr lang="en-US" dirty="0" smtClean="0"/>
          </a:p>
          <a:p>
            <a:pPr algn="just"/>
            <a:r>
              <a:rPr lang="en-US" dirty="0" smtClean="0"/>
              <a:t>Since </a:t>
            </a:r>
            <a:r>
              <a:rPr lang="en-US" dirty="0"/>
              <a:t>logging functions are commonly called throughout the codebase, using inline functions can potentially improve performance by reducing function call overhead.</a:t>
            </a:r>
          </a:p>
        </p:txBody>
      </p:sp>
    </p:spTree>
    <p:extLst>
      <p:ext uri="{BB962C8B-B14F-4D97-AF65-F5344CB8AC3E}">
        <p14:creationId xmlns:p14="http://schemas.microsoft.com/office/powerpoint/2010/main" val="263651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Class: Human being. Object: Man.</a:t>
            </a:r>
          </a:p>
          <a:p>
            <a:r>
              <a:rPr lang="en-US" dirty="0"/>
              <a:t>Class: Color. Object: Red.</a:t>
            </a:r>
          </a:p>
          <a:p>
            <a:r>
              <a:rPr lang="en-US" dirty="0"/>
              <a:t>Class: Pets. Object: Dog.</a:t>
            </a:r>
          </a:p>
          <a:p>
            <a:r>
              <a:rPr lang="en-US" dirty="0"/>
              <a:t>Class: Wild animals. Object: Tiger.</a:t>
            </a:r>
          </a:p>
          <a:p>
            <a:r>
              <a:rPr lang="en-US" dirty="0"/>
              <a:t>Class: Drinks.</a:t>
            </a:r>
          </a:p>
          <a:p>
            <a:endParaRPr lang="en-US" dirty="0"/>
          </a:p>
        </p:txBody>
      </p:sp>
    </p:spTree>
    <p:extLst>
      <p:ext uri="{BB962C8B-B14F-4D97-AF65-F5344CB8AC3E}">
        <p14:creationId xmlns:p14="http://schemas.microsoft.com/office/powerpoint/2010/main" val="232685013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Scope Resolution Operator in C++</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dirty="0" smtClean="0"/>
              <a:t>The Scope Resolution Operator in C++ is used to reference the global variable or member function that is out of scope. </a:t>
            </a:r>
          </a:p>
          <a:p>
            <a:r>
              <a:rPr lang="en-US" dirty="0" smtClean="0"/>
              <a:t>So, we use the scope resolution operator to access the hidden variable or function of a program. </a:t>
            </a:r>
          </a:p>
          <a:p>
            <a:r>
              <a:rPr lang="en-US" dirty="0" smtClean="0"/>
              <a:t>The operator is represented as the double colon (::) symbol.</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Uses of Scope Resolution Operator in C++</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algn="just" fontAlgn="base"/>
            <a:r>
              <a:rPr lang="en-US" dirty="0" smtClean="0"/>
              <a:t>It is used to access the global variables or member functions of a program when there is a local variable or member function with the same name</a:t>
            </a:r>
          </a:p>
          <a:p>
            <a:pPr algn="just" fontAlgn="base"/>
            <a:r>
              <a:rPr lang="en-US" dirty="0" smtClean="0"/>
              <a:t>It is used to define the member function outside of a class.</a:t>
            </a:r>
          </a:p>
          <a:p>
            <a:pPr algn="just" fontAlgn="base"/>
            <a:r>
              <a:rPr lang="en-US" dirty="0" smtClean="0"/>
              <a:t>It is also used to access the static variable and static function of a class.</a:t>
            </a:r>
          </a:p>
          <a:p>
            <a:pPr algn="just" fontAlgn="base"/>
            <a:r>
              <a:rPr lang="en-US" dirty="0" smtClean="0"/>
              <a:t>In the case of multiple Inheritance, it is used to override the function.</a:t>
            </a:r>
          </a:p>
          <a:p>
            <a:pPr algn="just" fontAlgn="base"/>
            <a:r>
              <a:rPr lang="en-US" dirty="0" smtClean="0"/>
              <a:t>For namespace: If a class having the same name exists inside two namespaces, we can use the namespace name with the scope resolution operator to refer to that class without any conflicts</a:t>
            </a:r>
          </a:p>
          <a:p>
            <a:pPr algn="just" fontAlgn="base"/>
            <a:r>
              <a:rPr lang="en-US" dirty="0" smtClean="0"/>
              <a:t>Refer to a class inside another class: If a class exists inside another class, we can use the nesting class to refer to the nested class using the scope resolution operator</a:t>
            </a:r>
          </a:p>
          <a:p>
            <a:pPr algn="just"/>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fontAlgn="base"/>
            <a:r>
              <a:rPr lang="en-US" b="1" dirty="0" smtClean="0"/>
              <a:t>class</a:t>
            </a:r>
            <a:r>
              <a:rPr lang="en-US" dirty="0" smtClean="0"/>
              <a:t> Rectangle</a:t>
            </a:r>
          </a:p>
          <a:p>
            <a:pPr fontAlgn="base"/>
            <a:r>
              <a:rPr lang="en-US" b="1" dirty="0" smtClean="0"/>
              <a:t>{</a:t>
            </a:r>
            <a:endParaRPr lang="en-US" dirty="0" smtClean="0"/>
          </a:p>
          <a:p>
            <a:pPr fontAlgn="base"/>
            <a:r>
              <a:rPr lang="en-US" b="1" dirty="0" smtClean="0"/>
              <a:t>private</a:t>
            </a:r>
            <a:r>
              <a:rPr lang="en-US" dirty="0" smtClean="0"/>
              <a:t>:</a:t>
            </a:r>
          </a:p>
          <a:p>
            <a:pPr fontAlgn="base"/>
            <a:r>
              <a:rPr lang="en-US" b="1" dirty="0" err="1" smtClean="0"/>
              <a:t>int</a:t>
            </a:r>
            <a:r>
              <a:rPr lang="en-US" dirty="0" smtClean="0"/>
              <a:t> length;</a:t>
            </a:r>
          </a:p>
          <a:p>
            <a:pPr fontAlgn="base"/>
            <a:r>
              <a:rPr lang="en-US" b="1" dirty="0" err="1" smtClean="0"/>
              <a:t>int</a:t>
            </a:r>
            <a:r>
              <a:rPr lang="en-US" dirty="0" smtClean="0"/>
              <a:t> breadth;</a:t>
            </a:r>
          </a:p>
          <a:p>
            <a:pPr fontAlgn="base"/>
            <a:r>
              <a:rPr lang="en-US" b="1" dirty="0" smtClean="0"/>
              <a:t>public</a:t>
            </a:r>
            <a:r>
              <a:rPr lang="en-US" dirty="0" smtClean="0"/>
              <a:t>:</a:t>
            </a:r>
          </a:p>
          <a:p>
            <a:pPr fontAlgn="base"/>
            <a:r>
              <a:rPr lang="en-US" dirty="0" smtClean="0"/>
              <a:t>Rectangle </a:t>
            </a:r>
            <a:r>
              <a:rPr lang="en-US" b="1" dirty="0" smtClean="0"/>
              <a:t>(</a:t>
            </a:r>
            <a:r>
              <a:rPr lang="en-US" b="1" dirty="0" err="1" smtClean="0"/>
              <a:t>int</a:t>
            </a:r>
            <a:r>
              <a:rPr lang="en-US" dirty="0" smtClean="0"/>
              <a:t> l, </a:t>
            </a:r>
            <a:r>
              <a:rPr lang="en-US" b="1" dirty="0" err="1" smtClean="0"/>
              <a:t>int</a:t>
            </a:r>
            <a:r>
              <a:rPr lang="en-US" dirty="0" smtClean="0"/>
              <a:t> b</a:t>
            </a:r>
            <a:r>
              <a:rPr lang="en-US" b="1" dirty="0" smtClean="0"/>
              <a:t>){</a:t>
            </a:r>
            <a:endParaRPr lang="en-US" dirty="0" smtClean="0"/>
          </a:p>
          <a:p>
            <a:pPr fontAlgn="base"/>
            <a:r>
              <a:rPr lang="en-US" dirty="0" smtClean="0"/>
              <a:t>length = l;</a:t>
            </a:r>
          </a:p>
          <a:p>
            <a:pPr fontAlgn="base"/>
            <a:r>
              <a:rPr lang="en-US" dirty="0" smtClean="0"/>
              <a:t>breadth = b;</a:t>
            </a:r>
          </a:p>
          <a:p>
            <a:pPr fontAlgn="base"/>
            <a:r>
              <a:rPr lang="en-US" b="1" dirty="0" smtClean="0"/>
              <a:t>}</a:t>
            </a:r>
            <a:endParaRPr lang="en-US" dirty="0" smtClean="0"/>
          </a:p>
          <a:p>
            <a:pPr fontAlgn="base"/>
            <a:r>
              <a:rPr lang="en-US" b="1" dirty="0" err="1" smtClean="0"/>
              <a:t>int</a:t>
            </a:r>
            <a:r>
              <a:rPr lang="en-US" dirty="0" smtClean="0"/>
              <a:t> area </a:t>
            </a:r>
            <a:r>
              <a:rPr lang="en-US" b="1" dirty="0" smtClean="0"/>
              <a:t>()</a:t>
            </a:r>
            <a:endParaRPr lang="en-US" dirty="0" smtClean="0"/>
          </a:p>
          <a:p>
            <a:pPr fontAlgn="base"/>
            <a:r>
              <a:rPr lang="en-US" b="1" dirty="0" smtClean="0"/>
              <a:t>{</a:t>
            </a:r>
            <a:endParaRPr lang="en-US" dirty="0" smtClean="0"/>
          </a:p>
          <a:p>
            <a:pPr fontAlgn="base"/>
            <a:r>
              <a:rPr lang="en-US" b="1" dirty="0" smtClean="0"/>
              <a:t>return</a:t>
            </a:r>
            <a:r>
              <a:rPr lang="en-US" dirty="0" smtClean="0"/>
              <a:t> length * breadth;</a:t>
            </a:r>
          </a:p>
          <a:p>
            <a:pPr fontAlgn="base"/>
            <a:r>
              <a:rPr lang="en-US" b="1" dirty="0" smtClean="0"/>
              <a:t>}</a:t>
            </a:r>
            <a:endParaRPr lang="en-US" dirty="0" smtClean="0"/>
          </a:p>
          <a:p>
            <a:pPr fontAlgn="base"/>
            <a:r>
              <a:rPr lang="en-US" b="1" dirty="0" err="1" smtClean="0"/>
              <a:t>int</a:t>
            </a:r>
            <a:r>
              <a:rPr lang="en-US" dirty="0" smtClean="0"/>
              <a:t> perimeter </a:t>
            </a:r>
            <a:r>
              <a:rPr lang="en-US" b="1" dirty="0" smtClean="0"/>
              <a:t>()</a:t>
            </a:r>
            <a:r>
              <a:rPr lang="en-US" dirty="0" smtClean="0"/>
              <a:t>;</a:t>
            </a:r>
          </a:p>
          <a:p>
            <a:pPr fontAlgn="base"/>
            <a:r>
              <a:rPr lang="en-US" b="1" dirty="0" smtClean="0"/>
              <a:t>}</a:t>
            </a:r>
            <a:r>
              <a:rPr lang="en-US" dirty="0" smtClean="0"/>
              <a:t>;</a:t>
            </a:r>
          </a:p>
          <a:p>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
            </a:r>
            <a:r>
              <a:rPr lang="en-US" dirty="0" smtClean="0"/>
              <a:t>assing </a:t>
            </a:r>
            <a:r>
              <a:rPr lang="en-US" dirty="0"/>
              <a:t>object as an </a:t>
            </a:r>
            <a:r>
              <a:rPr lang="en-US" dirty="0" smtClean="0"/>
              <a:t>argument</a:t>
            </a:r>
            <a:endParaRPr lang="en-US" dirty="0"/>
          </a:p>
        </p:txBody>
      </p:sp>
      <p:sp>
        <p:nvSpPr>
          <p:cNvPr id="3" name="Content Placeholder 2"/>
          <p:cNvSpPr>
            <a:spLocks noGrp="1"/>
          </p:cNvSpPr>
          <p:nvPr>
            <p:ph idx="1"/>
          </p:nvPr>
        </p:nvSpPr>
        <p:spPr/>
        <p:txBody>
          <a:bodyPr/>
          <a:lstStyle/>
          <a:p>
            <a:pPr algn="just"/>
            <a:r>
              <a:rPr lang="en-US" dirty="0"/>
              <a:t>you can pass objects as arguments to functions in several ways. </a:t>
            </a:r>
            <a:endParaRPr lang="en-US" dirty="0" smtClean="0"/>
          </a:p>
          <a:p>
            <a:pPr algn="just"/>
            <a:r>
              <a:rPr lang="en-US" dirty="0" smtClean="0"/>
              <a:t>Objects </a:t>
            </a:r>
            <a:r>
              <a:rPr lang="en-US" dirty="0"/>
              <a:t>can be passed by value, by reference, or by pointer. </a:t>
            </a:r>
            <a:endParaRPr lang="en-US" dirty="0" smtClean="0"/>
          </a:p>
          <a:p>
            <a:pPr algn="just"/>
            <a:r>
              <a:rPr lang="en-US" dirty="0" smtClean="0"/>
              <a:t>Each </a:t>
            </a:r>
            <a:r>
              <a:rPr lang="en-US" dirty="0"/>
              <a:t>method has its implications, and the choice depends on the specific requirements of your program.</a:t>
            </a:r>
            <a:endParaRPr lang="en-US" dirty="0"/>
          </a:p>
        </p:txBody>
      </p:sp>
    </p:spTree>
    <p:extLst>
      <p:ext uri="{BB962C8B-B14F-4D97-AF65-F5344CB8AC3E}">
        <p14:creationId xmlns:p14="http://schemas.microsoft.com/office/powerpoint/2010/main" val="170228466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pPr algn="just"/>
            <a:r>
              <a:rPr lang="en-US" dirty="0"/>
              <a:t>Passing by Value: When you pass an object by value, a copy of the object is made, and the function works with this copy. This means that any changes made to the object inside the function do not affect the original object outside the function</a:t>
            </a:r>
            <a:r>
              <a:rPr lang="en-US" dirty="0" smtClean="0"/>
              <a:t>.</a:t>
            </a:r>
          </a:p>
          <a:p>
            <a:pPr algn="just"/>
            <a:r>
              <a:rPr lang="en-US" dirty="0"/>
              <a:t>Passing by Reference: When you pass an object by reference, the function receives a reference to the original object. Any changes made to the object inside the function directly affect the original object outside the function.</a:t>
            </a:r>
            <a:endParaRPr lang="en-US" dirty="0"/>
          </a:p>
        </p:txBody>
      </p:sp>
    </p:spTree>
    <p:extLst>
      <p:ext uri="{BB962C8B-B14F-4D97-AF65-F5344CB8AC3E}">
        <p14:creationId xmlns:p14="http://schemas.microsoft.com/office/powerpoint/2010/main" val="7961630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algn="just"/>
            <a:r>
              <a:rPr lang="en-US" dirty="0"/>
              <a:t>Passing by Reference: When you pass an object by reference, the function receives a reference to the original object. Any changes made to the object inside the function directly affect the original object outside the function.</a:t>
            </a:r>
            <a:endParaRPr lang="en-US" dirty="0"/>
          </a:p>
        </p:txBody>
      </p:sp>
    </p:spTree>
    <p:extLst>
      <p:ext uri="{BB962C8B-B14F-4D97-AF65-F5344CB8AC3E}">
        <p14:creationId xmlns:p14="http://schemas.microsoft.com/office/powerpoint/2010/main" val="3633597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r>
              <a:rPr lang="en-US" dirty="0" smtClean="0"/>
              <a:t>eturning </a:t>
            </a:r>
            <a:r>
              <a:rPr lang="en-US" dirty="0"/>
              <a:t>object</a:t>
            </a:r>
            <a:endParaRPr lang="en-US" dirty="0"/>
          </a:p>
        </p:txBody>
      </p:sp>
      <p:sp>
        <p:nvSpPr>
          <p:cNvPr id="3" name="Content Placeholder 2"/>
          <p:cNvSpPr>
            <a:spLocks noGrp="1"/>
          </p:cNvSpPr>
          <p:nvPr>
            <p:ph idx="1"/>
          </p:nvPr>
        </p:nvSpPr>
        <p:spPr/>
        <p:txBody>
          <a:bodyPr/>
          <a:lstStyle/>
          <a:p>
            <a:pPr algn="just"/>
            <a:r>
              <a:rPr lang="en-US" dirty="0"/>
              <a:t>Returning objects from functions in C++ is a powerful feature that allows you to create and return instances of classes. </a:t>
            </a:r>
            <a:endParaRPr lang="en-US" dirty="0" smtClean="0"/>
          </a:p>
          <a:p>
            <a:pPr algn="just"/>
            <a:r>
              <a:rPr lang="en-US" dirty="0" smtClean="0"/>
              <a:t>When </a:t>
            </a:r>
            <a:r>
              <a:rPr lang="en-US" dirty="0"/>
              <a:t>you return an object from a function, you are essentially returning a copy of that object, which means you can use the returned object just like any other object of that class.</a:t>
            </a:r>
            <a:endParaRPr lang="en-US" dirty="0"/>
          </a:p>
        </p:txBody>
      </p:sp>
    </p:spTree>
    <p:extLst>
      <p:ext uri="{BB962C8B-B14F-4D97-AF65-F5344CB8AC3E}">
        <p14:creationId xmlns:p14="http://schemas.microsoft.com/office/powerpoint/2010/main" val="19295910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err="1"/>
              <a:t>int</a:t>
            </a:r>
            <a:r>
              <a:rPr lang="en-US" dirty="0"/>
              <a:t> main() {</a:t>
            </a:r>
          </a:p>
          <a:p>
            <a:r>
              <a:rPr lang="en-US" dirty="0"/>
              <a:t>    </a:t>
            </a:r>
            <a:r>
              <a:rPr lang="en-US" dirty="0" err="1"/>
              <a:t>MyClass</a:t>
            </a:r>
            <a:r>
              <a:rPr lang="en-US" dirty="0"/>
              <a:t> obj1(10);</a:t>
            </a:r>
          </a:p>
          <a:p>
            <a:r>
              <a:rPr lang="en-US" dirty="0"/>
              <a:t>    </a:t>
            </a:r>
            <a:r>
              <a:rPr lang="en-US" dirty="0" err="1"/>
              <a:t>MyClass</a:t>
            </a:r>
            <a:r>
              <a:rPr lang="en-US" dirty="0"/>
              <a:t> obj2(20);</a:t>
            </a:r>
          </a:p>
          <a:p>
            <a:endParaRPr lang="en-US" dirty="0"/>
          </a:p>
          <a:p>
            <a:r>
              <a:rPr lang="en-US" dirty="0"/>
              <a:t>    obj2 = obj1; // Assign obj1's value to obj2</a:t>
            </a:r>
          </a:p>
          <a:p>
            <a:endParaRPr lang="en-US" dirty="0"/>
          </a:p>
          <a:p>
            <a:r>
              <a:rPr lang="en-US" dirty="0"/>
              <a:t>    </a:t>
            </a:r>
            <a:r>
              <a:rPr lang="en-US" dirty="0" err="1"/>
              <a:t>std</a:t>
            </a:r>
            <a:r>
              <a:rPr lang="en-US" dirty="0"/>
              <a:t>::</a:t>
            </a:r>
            <a:r>
              <a:rPr lang="en-US" dirty="0" err="1"/>
              <a:t>cout</a:t>
            </a:r>
            <a:r>
              <a:rPr lang="en-US" dirty="0"/>
              <a:t> &lt;&lt; "obj1.value: " &lt;&lt; obj1.value &lt;&lt; </a:t>
            </a:r>
            <a:r>
              <a:rPr lang="en-US" dirty="0" err="1"/>
              <a:t>std</a:t>
            </a:r>
            <a:r>
              <a:rPr lang="en-US" dirty="0"/>
              <a:t>::</a:t>
            </a:r>
            <a:r>
              <a:rPr lang="en-US" dirty="0" err="1"/>
              <a:t>endl</a:t>
            </a:r>
            <a:r>
              <a:rPr lang="en-US" dirty="0"/>
              <a:t>; // Output: 10</a:t>
            </a:r>
          </a:p>
          <a:p>
            <a:r>
              <a:rPr lang="en-US" dirty="0"/>
              <a:t>    </a:t>
            </a:r>
            <a:r>
              <a:rPr lang="en-US" dirty="0" err="1"/>
              <a:t>std</a:t>
            </a:r>
            <a:r>
              <a:rPr lang="en-US" dirty="0"/>
              <a:t>::</a:t>
            </a:r>
            <a:r>
              <a:rPr lang="en-US" dirty="0" err="1"/>
              <a:t>cout</a:t>
            </a:r>
            <a:r>
              <a:rPr lang="en-US" dirty="0"/>
              <a:t> &lt;&lt; "obj2.value: " &lt;&lt; obj2.value &lt;&lt; </a:t>
            </a:r>
            <a:r>
              <a:rPr lang="en-US" dirty="0" err="1"/>
              <a:t>std</a:t>
            </a:r>
            <a:r>
              <a:rPr lang="en-US" dirty="0"/>
              <a:t>::</a:t>
            </a:r>
            <a:r>
              <a:rPr lang="en-US" dirty="0" err="1"/>
              <a:t>endl</a:t>
            </a:r>
            <a:r>
              <a:rPr lang="en-US" dirty="0"/>
              <a:t>; // Output: 10 (obj2 now has the same value as obj1)</a:t>
            </a:r>
          </a:p>
          <a:p>
            <a:endParaRPr lang="en-US" dirty="0"/>
          </a:p>
        </p:txBody>
      </p:sp>
    </p:spTree>
    <p:extLst>
      <p:ext uri="{BB962C8B-B14F-4D97-AF65-F5344CB8AC3E}">
        <p14:creationId xmlns:p14="http://schemas.microsoft.com/office/powerpoint/2010/main" val="25998950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Assignment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Object assignment in C++ allows you to copy the values of one object into another object of the same class. </a:t>
            </a:r>
            <a:endParaRPr lang="en-US" dirty="0" smtClean="0"/>
          </a:p>
          <a:p>
            <a:pPr algn="just"/>
            <a:r>
              <a:rPr lang="en-US" dirty="0" smtClean="0"/>
              <a:t>This </a:t>
            </a:r>
            <a:r>
              <a:rPr lang="en-US" dirty="0"/>
              <a:t>is achieved using the assignment operator </a:t>
            </a:r>
            <a:r>
              <a:rPr lang="en-US" dirty="0"/>
              <a:t>=</a:t>
            </a:r>
            <a:r>
              <a:rPr lang="en-US" dirty="0"/>
              <a:t>. The default assignment operator provided by C++ performs a shallow copy, which means member-wise copy of the values. </a:t>
            </a:r>
            <a:endParaRPr lang="en-US" dirty="0" smtClean="0"/>
          </a:p>
          <a:p>
            <a:pPr algn="just"/>
            <a:r>
              <a:rPr lang="en-US" dirty="0" smtClean="0"/>
              <a:t>However</a:t>
            </a:r>
            <a:r>
              <a:rPr lang="en-US" dirty="0"/>
              <a:t>, for classes that involve dynamic memory allocation or other resources, a custom assignment operator is often necessary to ensure deep copying and proper resource management.</a:t>
            </a:r>
            <a:endParaRPr lang="en-US" dirty="0"/>
          </a:p>
        </p:txBody>
      </p:sp>
    </p:spTree>
    <p:extLst>
      <p:ext uri="{BB962C8B-B14F-4D97-AF65-F5344CB8AC3E}">
        <p14:creationId xmlns:p14="http://schemas.microsoft.com/office/powerpoint/2010/main" val="370825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r>
              <a:rPr lang="en-US" dirty="0" smtClean="0"/>
              <a:t>Abstraction</a:t>
            </a:r>
          </a:p>
          <a:p>
            <a:r>
              <a:rPr lang="en-US" dirty="0" smtClean="0"/>
              <a:t>The concept allows us to hide the implementation from the user but shows only essential information to the user. Using the concept developer can easily make changes and added over time.</a:t>
            </a:r>
          </a:p>
          <a:p>
            <a:endParaRPr lang="en-US" dirty="0"/>
          </a:p>
        </p:txBody>
      </p:sp>
      <p:pic>
        <p:nvPicPr>
          <p:cNvPr id="4" name="Picture 3" descr="What is Object-Oriented Programming"/>
          <p:cNvPicPr/>
          <p:nvPr/>
        </p:nvPicPr>
        <p:blipFill>
          <a:blip r:embed="rId2"/>
          <a:srcRect/>
          <a:stretch>
            <a:fillRect/>
          </a:stretch>
        </p:blipFill>
        <p:spPr bwMode="auto">
          <a:xfrm>
            <a:off x="1600200" y="3429000"/>
            <a:ext cx="6207125"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3363</Words>
  <Application>Microsoft Office PowerPoint</Application>
  <PresentationFormat>On-screen Show (4:3)</PresentationFormat>
  <Paragraphs>488</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 Introduction To C++ </vt:lpstr>
      <vt:lpstr> Overview of C++/OOPs </vt:lpstr>
      <vt:lpstr> Overview of C++ </vt:lpstr>
      <vt:lpstr>PowerPoint Presentation</vt:lpstr>
      <vt:lpstr>OOPs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types</vt:lpstr>
      <vt:lpstr>Primary(Built-in) Data Types</vt:lpstr>
      <vt:lpstr>PowerPoint Presentation</vt:lpstr>
      <vt:lpstr>PowerPoint Presentation</vt:lpstr>
      <vt:lpstr>PowerPoint Presentation</vt:lpstr>
      <vt:lpstr>PowerPoint Presentation</vt:lpstr>
      <vt:lpstr>PowerPoint Presentation</vt:lpstr>
      <vt:lpstr>PowerPoint Presentation</vt:lpstr>
      <vt:lpstr> Operators in C++ </vt:lpstr>
      <vt:lpstr>PowerPoint Presentation</vt:lpstr>
      <vt:lpstr>PowerPoint Presentation</vt:lpstr>
      <vt:lpstr>PowerPoint Presentation</vt:lpstr>
      <vt:lpstr>PowerPoint Presentation</vt:lpstr>
      <vt:lpstr>PowerPoint Presentation</vt:lpstr>
      <vt:lpstr>Expression in C++</vt:lpstr>
      <vt:lpstr> Categories of expression in C++  </vt:lpstr>
      <vt:lpstr>PowerPoint Presentation</vt:lpstr>
      <vt:lpstr> Statements in C++ </vt:lpstr>
      <vt:lpstr>PowerPoint Presentation</vt:lpstr>
      <vt:lpstr>PowerPoint Presentation</vt:lpstr>
      <vt:lpstr>PowerPoint Presentation</vt:lpstr>
      <vt:lpstr>PowerPoint Presentation</vt:lpstr>
      <vt:lpstr>PowerPoint Presentation</vt:lpstr>
      <vt:lpstr>PowerPoint Presentation</vt:lpstr>
      <vt:lpstr>Array</vt:lpstr>
      <vt:lpstr> Declaring Arrays </vt:lpstr>
      <vt:lpstr> Initializing Arrays </vt:lpstr>
      <vt:lpstr>Accessing Array Elements </vt:lpstr>
      <vt:lpstr>Multidimensional arrays</vt:lpstr>
      <vt:lpstr>PowerPoint Presentation</vt:lpstr>
      <vt:lpstr> Initializing Two-Dimensional Arrays </vt:lpstr>
      <vt:lpstr>Example</vt:lpstr>
      <vt:lpstr>String</vt:lpstr>
      <vt:lpstr>PowerPoint Presentation</vt:lpstr>
      <vt:lpstr>PowerPoint Presentation</vt:lpstr>
      <vt:lpstr>PowerPoint Presentation</vt:lpstr>
      <vt:lpstr>C++ Pointers</vt:lpstr>
      <vt:lpstr>PowerPoint Presentation</vt:lpstr>
      <vt:lpstr> Using Pointers in C++ </vt:lpstr>
      <vt:lpstr>PowerPoint Presentation</vt:lpstr>
      <vt:lpstr> C++ Functions </vt:lpstr>
      <vt:lpstr> Create a Function </vt:lpstr>
      <vt:lpstr> Example</vt:lpstr>
      <vt:lpstr>PowerPoint Presentation</vt:lpstr>
      <vt:lpstr>PowerPoint Presentation</vt:lpstr>
      <vt:lpstr> C++ Recursion </vt:lpstr>
      <vt:lpstr>Recursion Example </vt:lpstr>
      <vt:lpstr>PowerPoint Presentation</vt:lpstr>
      <vt:lpstr>PowerPoint Presentation</vt:lpstr>
      <vt:lpstr>PowerPoint Presentation</vt:lpstr>
      <vt:lpstr>PowerPoint Presentation</vt:lpstr>
      <vt:lpstr> User Defined Data Types in C++ </vt:lpstr>
      <vt:lpstr>PowerPoint Presentation</vt:lpstr>
      <vt:lpstr> Structure </vt:lpstr>
      <vt:lpstr>PowerPoint Presentation</vt:lpstr>
      <vt:lpstr>Unions</vt:lpstr>
      <vt:lpstr>PowerPoint Presentation</vt:lpstr>
      <vt:lpstr>PowerPoint Presentation</vt:lpstr>
      <vt:lpstr>PowerPoint Presentation</vt:lpstr>
      <vt:lpstr> Function Overloading </vt:lpstr>
      <vt:lpstr>Real Life Example</vt:lpstr>
      <vt:lpstr>PowerPoint Presentation</vt:lpstr>
      <vt:lpstr>PowerPoint Presentation</vt:lpstr>
      <vt:lpstr>Code Example</vt:lpstr>
      <vt:lpstr>Inline Function</vt:lpstr>
      <vt:lpstr>PowerPoint Presentation</vt:lpstr>
      <vt:lpstr>PowerPoint Presentation</vt:lpstr>
      <vt:lpstr> Scope Resolution Operator in C++ </vt:lpstr>
      <vt:lpstr> Uses of Scope Resolution Operator in C++ </vt:lpstr>
      <vt:lpstr>PowerPoint Presentation</vt:lpstr>
      <vt:lpstr>Passing object as an argument</vt:lpstr>
      <vt:lpstr>PowerPoint Presentation</vt:lpstr>
      <vt:lpstr>PowerPoint Presentation</vt:lpstr>
      <vt:lpstr>Returning object</vt:lpstr>
      <vt:lpstr>PowerPoint Presentation</vt:lpstr>
      <vt:lpstr>Object Assignment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dc:title>
  <dc:creator>welcome</dc:creator>
  <cp:lastModifiedBy>welcome</cp:lastModifiedBy>
  <cp:revision>58</cp:revision>
  <dcterms:created xsi:type="dcterms:W3CDTF">2022-07-23T11:59:50Z</dcterms:created>
  <dcterms:modified xsi:type="dcterms:W3CDTF">2023-07-26T04:40:16Z</dcterms:modified>
</cp:coreProperties>
</file>